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57" r:id="rId3"/>
    <p:sldId id="258" r:id="rId4"/>
    <p:sldId id="280" r:id="rId5"/>
    <p:sldId id="259" r:id="rId6"/>
    <p:sldId id="261" r:id="rId7"/>
    <p:sldId id="262" r:id="rId8"/>
    <p:sldId id="269" r:id="rId9"/>
    <p:sldId id="271" r:id="rId10"/>
    <p:sldId id="272" r:id="rId11"/>
    <p:sldId id="274" r:id="rId12"/>
    <p:sldId id="276" r:id="rId13"/>
    <p:sldId id="275" r:id="rId14"/>
    <p:sldId id="294" r:id="rId15"/>
    <p:sldId id="295" r:id="rId16"/>
    <p:sldId id="292" r:id="rId17"/>
    <p:sldId id="290" r:id="rId18"/>
    <p:sldId id="260" r:id="rId19"/>
    <p:sldId id="287" r:id="rId20"/>
    <p:sldId id="288" r:id="rId21"/>
    <p:sldId id="293" r:id="rId22"/>
    <p:sldId id="296"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5187"/>
  </p:normalViewPr>
  <p:slideViewPr>
    <p:cSldViewPr snapToGrid="0" snapToObjects="1">
      <p:cViewPr varScale="1">
        <p:scale>
          <a:sx n="50" d="100"/>
          <a:sy n="50" d="100"/>
        </p:scale>
        <p:origin x="1260"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6FDDEC-9C52-1E4B-A26A-E9FFC845AB11}" type="datetimeFigureOut">
              <a:rPr kumimoji="1" lang="zh-CN" altLang="en-US" smtClean="0"/>
              <a:t>2019/1/3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63F854-8F73-BD42-AAE6-40FCC7B6A1C4}" type="slidenum">
              <a:rPr kumimoji="1" lang="zh-CN" altLang="en-US" smtClean="0"/>
              <a:t>‹#›</a:t>
            </a:fld>
            <a:endParaRPr kumimoji="1" lang="zh-CN" altLang="en-US"/>
          </a:p>
        </p:txBody>
      </p:sp>
    </p:spTree>
    <p:extLst>
      <p:ext uri="{BB962C8B-B14F-4D97-AF65-F5344CB8AC3E}">
        <p14:creationId xmlns:p14="http://schemas.microsoft.com/office/powerpoint/2010/main" val="3056228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    </a:t>
            </a:r>
            <a:r>
              <a:rPr kumimoji="1" lang="zh-CN" altLang="en-US" dirty="0"/>
              <a:t>基于我们的目标，我们做了一些调查工作，去了解现在已经有哪些方法去做卡通方面的风格转换。</a:t>
            </a:r>
          </a:p>
          <a:p>
            <a:r>
              <a:rPr kumimoji="1" lang="en-US" altLang="zh-CN" dirty="0"/>
              <a:t>    </a:t>
            </a:r>
            <a:r>
              <a:rPr kumimoji="1" lang="zh-CN" altLang="en-US" dirty="0"/>
              <a:t>首先是</a:t>
            </a:r>
            <a:r>
              <a:rPr kumimoji="1" lang="en-US" altLang="zh-CN" dirty="0" err="1"/>
              <a:t>cel</a:t>
            </a:r>
            <a:r>
              <a:rPr kumimoji="1" lang="en-US" altLang="zh-CN" dirty="0"/>
              <a:t>-shading</a:t>
            </a:r>
            <a:r>
              <a:rPr kumimoji="1" lang="zh-CN" altLang="en-US" dirty="0"/>
              <a:t>也就是卡通渲染。卡通渲染是</a:t>
            </a:r>
            <a:r>
              <a:rPr kumimoji="1" lang="en-US" altLang="zh-CN" dirty="0"/>
              <a:t>NPR</a:t>
            </a:r>
            <a:r>
              <a:rPr kumimoji="1" lang="zh-CN" altLang="en-US" dirty="0"/>
              <a:t>（非真实渲染）的一种，较早期的通过平面渲染去模仿卡通风格的方法主要有</a:t>
            </a:r>
            <a:r>
              <a:rPr kumimoji="1" lang="en-US" altLang="zh-CN" dirty="0"/>
              <a:t>image filtering</a:t>
            </a:r>
            <a:r>
              <a:rPr kumimoji="1" lang="zh-CN" altLang="en-US" dirty="0"/>
              <a:t>或者是其他方面优化的一些构想，比如通过最小化</a:t>
            </a:r>
            <a:r>
              <a:rPr kumimoji="1" lang="en-US" altLang="zh-CN" dirty="0"/>
              <a:t>L0 gradient</a:t>
            </a:r>
            <a:r>
              <a:rPr kumimoji="1" lang="zh-CN" altLang="en-US" dirty="0"/>
              <a:t>去做</a:t>
            </a:r>
            <a:r>
              <a:rPr kumimoji="1" lang="en-US" altLang="zh-CN" dirty="0"/>
              <a:t>image smoothing.</a:t>
            </a:r>
            <a:r>
              <a:rPr kumimoji="1" lang="zh-CN" altLang="en-US" dirty="0"/>
              <a:t>但是这类方法有一定的缺陷，就是从这些简单的数学公式上面，难以抓住众多画手各异的艺术风格。为了提升转化的质量，有了更进一步的方法</a:t>
            </a:r>
            <a:r>
              <a:rPr kumimoji="1" lang="en-US" altLang="zh-CN" dirty="0"/>
              <a:t>——segmentation of image/video.</a:t>
            </a:r>
            <a:r>
              <a:rPr kumimoji="1" lang="zh-CN" altLang="en-US" dirty="0"/>
              <a:t>但是同样存在问题：这些方法缺乏泛用性，对大范围、多种类的输入并不能都给出很好的结果。</a:t>
            </a:r>
          </a:p>
          <a:p>
            <a:r>
              <a:rPr kumimoji="1" lang="zh-CN" altLang="en-US" dirty="0"/>
              <a:t>    关于卡通渲染，目前在产业界已经有了极大地应用。在米哈游公司的一款手游</a:t>
            </a:r>
            <a:r>
              <a:rPr kumimoji="1" lang="en-US" altLang="zh-CN" dirty="0"/>
              <a:t>《</a:t>
            </a:r>
            <a:r>
              <a:rPr kumimoji="1" lang="zh-CN" altLang="en-US" dirty="0"/>
              <a:t>崩坏</a:t>
            </a:r>
            <a:r>
              <a:rPr kumimoji="1" lang="en-US" altLang="zh-CN" dirty="0"/>
              <a:t>3》</a:t>
            </a:r>
            <a:r>
              <a:rPr kumimoji="1" lang="zh-CN" altLang="en-US" dirty="0"/>
              <a:t>中，许多场景以及特效都用到了这类技术，其中</a:t>
            </a:r>
            <a:r>
              <a:rPr kumimoji="1" lang="en-US" altLang="zh-CN" dirty="0"/>
              <a:t>bloom</a:t>
            </a:r>
            <a:r>
              <a:rPr kumimoji="1" lang="zh-CN" altLang="en-US" dirty="0"/>
              <a:t>效果的实现我认为对我们这次的</a:t>
            </a:r>
            <a:r>
              <a:rPr kumimoji="1" lang="en-US" altLang="zh-CN" dirty="0"/>
              <a:t>cartoon</a:t>
            </a:r>
            <a:r>
              <a:rPr kumimoji="1" lang="zh-CN" altLang="en-US" dirty="0"/>
              <a:t>风格转换有较大的借鉴意义。</a:t>
            </a:r>
          </a:p>
          <a:p>
            <a:r>
              <a:rPr kumimoji="1" lang="zh-CN" altLang="en-US" dirty="0"/>
              <a:t>    首先是为了后续处理流程的使用，下采样到原图大小的</a:t>
            </a:r>
            <a:r>
              <a:rPr kumimoji="1" lang="en-US" altLang="zh-CN" dirty="0"/>
              <a:t>1/4</a:t>
            </a:r>
            <a:r>
              <a:rPr kumimoji="1" lang="zh-CN" altLang="en-US" dirty="0"/>
              <a:t>，然后是对图像中高亮区域图像的提取，这很简单，从源像素减去设定的阈值即可。接下来产生</a:t>
            </a:r>
            <a:r>
              <a:rPr kumimoji="1" lang="en-US" altLang="zh-CN" dirty="0"/>
              <a:t>4</a:t>
            </a:r>
            <a:r>
              <a:rPr kumimoji="1" lang="zh-CN" altLang="en-US" dirty="0"/>
              <a:t>个大小依次递半的</a:t>
            </a:r>
            <a:r>
              <a:rPr kumimoji="1" lang="en-US" altLang="zh-CN" dirty="0"/>
              <a:t>render target</a:t>
            </a:r>
            <a:r>
              <a:rPr kumimoji="1" lang="zh-CN" altLang="en-US" dirty="0"/>
              <a:t>并将其内容用半径逐渐增大的高斯模糊去平滑，最后将这些模糊后的效果合并起来，就得到了不错的</a:t>
            </a:r>
            <a:r>
              <a:rPr kumimoji="1" lang="en-US" altLang="zh-CN" dirty="0"/>
              <a:t>bloom</a:t>
            </a:r>
            <a:r>
              <a:rPr kumimoji="1" lang="zh-CN" altLang="en-US" dirty="0"/>
              <a:t>效果。</a:t>
            </a:r>
          </a:p>
          <a:p>
            <a:r>
              <a:rPr kumimoji="1" lang="zh-CN" altLang="en-US" dirty="0"/>
              <a:t>    于是基于神经网络的各种风格转换算法应运而生。比如基于</a:t>
            </a:r>
            <a:r>
              <a:rPr kumimoji="1" lang="en-US" altLang="zh-CN" dirty="0"/>
              <a:t>CNN</a:t>
            </a:r>
            <a:r>
              <a:rPr kumimoji="1" lang="zh-CN" altLang="en-US" dirty="0"/>
              <a:t>的</a:t>
            </a:r>
            <a:r>
              <a:rPr kumimoji="1" lang="en-US" altLang="zh-CN" dirty="0"/>
              <a:t>neural style transfer(NST)</a:t>
            </a:r>
            <a:r>
              <a:rPr kumimoji="1" lang="zh-CN" altLang="en-US" dirty="0"/>
              <a:t>和融合了</a:t>
            </a:r>
            <a:r>
              <a:rPr kumimoji="1" lang="en-US" altLang="zh-CN" dirty="0"/>
              <a:t>CNN</a:t>
            </a:r>
            <a:r>
              <a:rPr kumimoji="1" lang="zh-CN" altLang="en-US" dirty="0"/>
              <a:t>特征局部匹配及马尔科夫随机场的</a:t>
            </a:r>
            <a:r>
              <a:rPr kumimoji="1" lang="en-US" altLang="zh-CN" dirty="0"/>
              <a:t>style transfer(CNNMRF).</a:t>
            </a:r>
            <a:r>
              <a:rPr kumimoji="1" lang="zh-CN" altLang="en-US" dirty="0"/>
              <a:t>但是这类算法也有一个问题，它们用一个单独的风格去转换一张含有内容的图片，而这个风格极大地依赖于训练数据而无视与内容的相关性，故而结果可能会有较大的内容与风格的失调。</a:t>
            </a:r>
          </a:p>
          <a:p>
            <a:r>
              <a:rPr kumimoji="1" lang="zh-CN" altLang="en-US" dirty="0"/>
              <a:t>    更进一步的方法是</a:t>
            </a:r>
            <a:r>
              <a:rPr kumimoji="1" lang="en-US" altLang="zh-CN" dirty="0"/>
              <a:t>GAN</a:t>
            </a:r>
            <a:r>
              <a:rPr kumimoji="1" lang="zh-CN" altLang="en-US" dirty="0"/>
              <a:t>，对抗生成网络。在</a:t>
            </a:r>
            <a:r>
              <a:rPr kumimoji="1" lang="en-US" altLang="zh-CN" dirty="0"/>
              <a:t>GAN</a:t>
            </a:r>
            <a:r>
              <a:rPr kumimoji="1" lang="zh-CN" altLang="en-US" dirty="0"/>
              <a:t>提出以后，各种基于</a:t>
            </a:r>
            <a:r>
              <a:rPr kumimoji="1" lang="en-US" altLang="zh-CN" dirty="0"/>
              <a:t>GAN</a:t>
            </a:r>
            <a:r>
              <a:rPr kumimoji="1" lang="zh-CN" altLang="en-US" dirty="0"/>
              <a:t>的风格转换算法被提出，但其中大部分算法需要</a:t>
            </a:r>
            <a:r>
              <a:rPr kumimoji="1" lang="en-US" altLang="zh-CN" dirty="0"/>
              <a:t>paired image</a:t>
            </a:r>
            <a:r>
              <a:rPr kumimoji="1" lang="zh-CN" altLang="en-US" dirty="0"/>
              <a:t>，也就是图片与</a:t>
            </a:r>
            <a:r>
              <a:rPr kumimoji="1" lang="en-US" altLang="zh-CN" dirty="0"/>
              <a:t>label</a:t>
            </a:r>
            <a:r>
              <a:rPr kumimoji="1" lang="zh-CN" altLang="en-US" dirty="0"/>
              <a:t>相对应。但这样的数据着实很少，难以做出有效的训练。最近提出的</a:t>
            </a:r>
            <a:r>
              <a:rPr kumimoji="1" lang="en-US" altLang="zh-CN" dirty="0" err="1"/>
              <a:t>CycleGAN</a:t>
            </a:r>
            <a:r>
              <a:rPr kumimoji="1" lang="zh-CN" altLang="en-US" dirty="0"/>
              <a:t>可以用</a:t>
            </a:r>
            <a:r>
              <a:rPr kumimoji="1" lang="en-US" altLang="zh-CN" dirty="0"/>
              <a:t>unpaired image</a:t>
            </a:r>
            <a:r>
              <a:rPr kumimoji="1" lang="zh-CN" altLang="en-US" dirty="0"/>
              <a:t>产生较好的效果，但是它需要同时训练两个</a:t>
            </a:r>
            <a:r>
              <a:rPr kumimoji="1" lang="en-US" altLang="zh-CN" dirty="0"/>
              <a:t>GAN models</a:t>
            </a:r>
            <a:r>
              <a:rPr kumimoji="1" lang="zh-CN" altLang="en-US" dirty="0"/>
              <a:t>，所以训练过程十分耗时。</a:t>
            </a:r>
          </a:p>
        </p:txBody>
      </p:sp>
      <p:sp>
        <p:nvSpPr>
          <p:cNvPr id="4" name="灯片编号占位符 3"/>
          <p:cNvSpPr>
            <a:spLocks noGrp="1"/>
          </p:cNvSpPr>
          <p:nvPr>
            <p:ph type="sldNum" sz="quarter" idx="5"/>
          </p:nvPr>
        </p:nvSpPr>
        <p:spPr/>
        <p:txBody>
          <a:bodyPr/>
          <a:lstStyle/>
          <a:p>
            <a:fld id="{7563F854-8F73-BD42-AAE6-40FCC7B6A1C4}" type="slidenum">
              <a:rPr kumimoji="1" lang="zh-CN" altLang="en-US" smtClean="0"/>
              <a:t>3</a:t>
            </a:fld>
            <a:endParaRPr kumimoji="1" lang="zh-CN" altLang="en-US"/>
          </a:p>
        </p:txBody>
      </p:sp>
    </p:spTree>
    <p:extLst>
      <p:ext uri="{BB962C8B-B14F-4D97-AF65-F5344CB8AC3E}">
        <p14:creationId xmlns:p14="http://schemas.microsoft.com/office/powerpoint/2010/main" val="2853983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    </a:t>
            </a:r>
            <a:r>
              <a:rPr kumimoji="1" lang="zh-CN" altLang="en-US" dirty="0"/>
              <a:t>基于我们的目标，我们做了一些调查工作，去了解现在已经有哪些方法去做卡通方面的风格转换。</a:t>
            </a:r>
          </a:p>
          <a:p>
            <a:r>
              <a:rPr kumimoji="1" lang="en-US" altLang="zh-CN" dirty="0"/>
              <a:t>    </a:t>
            </a:r>
            <a:r>
              <a:rPr kumimoji="1" lang="zh-CN" altLang="en-US" dirty="0"/>
              <a:t>首先是</a:t>
            </a:r>
            <a:r>
              <a:rPr kumimoji="1" lang="en-US" altLang="zh-CN" dirty="0" err="1"/>
              <a:t>cel</a:t>
            </a:r>
            <a:r>
              <a:rPr kumimoji="1" lang="en-US" altLang="zh-CN" dirty="0"/>
              <a:t>-shading</a:t>
            </a:r>
            <a:r>
              <a:rPr kumimoji="1" lang="zh-CN" altLang="en-US" dirty="0"/>
              <a:t>也就是卡通渲染。卡通渲染是</a:t>
            </a:r>
            <a:r>
              <a:rPr kumimoji="1" lang="en-US" altLang="zh-CN" dirty="0"/>
              <a:t>NPR</a:t>
            </a:r>
            <a:r>
              <a:rPr kumimoji="1" lang="zh-CN" altLang="en-US" dirty="0"/>
              <a:t>（非真实渲染）的一种，较早期的通过平面渲染去模仿卡通风格的方法主要有</a:t>
            </a:r>
            <a:r>
              <a:rPr kumimoji="1" lang="en-US" altLang="zh-CN" dirty="0"/>
              <a:t>image filtering</a:t>
            </a:r>
            <a:r>
              <a:rPr kumimoji="1" lang="zh-CN" altLang="en-US" dirty="0"/>
              <a:t>或者是其他方面优化的一些构想，比如通过最小化</a:t>
            </a:r>
            <a:r>
              <a:rPr kumimoji="1" lang="en-US" altLang="zh-CN" dirty="0"/>
              <a:t>L0 gradient</a:t>
            </a:r>
            <a:r>
              <a:rPr kumimoji="1" lang="zh-CN" altLang="en-US" dirty="0"/>
              <a:t>去做</a:t>
            </a:r>
            <a:r>
              <a:rPr kumimoji="1" lang="en-US" altLang="zh-CN" dirty="0"/>
              <a:t>image smoothing.</a:t>
            </a:r>
            <a:r>
              <a:rPr kumimoji="1" lang="zh-CN" altLang="en-US" dirty="0"/>
              <a:t>但是这类方法有一定的缺陷，就是从这些简单的数学公式上面，难以抓住众多画手各异的艺术风格。为了提升转化的质量，有了更进一步的方法</a:t>
            </a:r>
            <a:r>
              <a:rPr kumimoji="1" lang="en-US" altLang="zh-CN" dirty="0"/>
              <a:t>——segmentation of image/video.</a:t>
            </a:r>
            <a:r>
              <a:rPr kumimoji="1" lang="zh-CN" altLang="en-US" dirty="0"/>
              <a:t>但是同样存在问题：这些方法缺乏泛用性，对大范围、多种类的输入并不能都给出很好的结果。</a:t>
            </a:r>
          </a:p>
          <a:p>
            <a:r>
              <a:rPr kumimoji="1" lang="zh-CN" altLang="en-US" dirty="0"/>
              <a:t>    关于卡通渲染，目前在产业界已经有了极大地应用。在米哈游公司的一款手游</a:t>
            </a:r>
            <a:r>
              <a:rPr kumimoji="1" lang="en-US" altLang="zh-CN" dirty="0"/>
              <a:t>《</a:t>
            </a:r>
            <a:r>
              <a:rPr kumimoji="1" lang="zh-CN" altLang="en-US" dirty="0"/>
              <a:t>崩坏</a:t>
            </a:r>
            <a:r>
              <a:rPr kumimoji="1" lang="en-US" altLang="zh-CN" dirty="0"/>
              <a:t>3》</a:t>
            </a:r>
            <a:r>
              <a:rPr kumimoji="1" lang="zh-CN" altLang="en-US" dirty="0"/>
              <a:t>中，许多场景以及特效都用到了这类技术，其中</a:t>
            </a:r>
            <a:r>
              <a:rPr kumimoji="1" lang="en-US" altLang="zh-CN" dirty="0"/>
              <a:t>bloom</a:t>
            </a:r>
            <a:r>
              <a:rPr kumimoji="1" lang="zh-CN" altLang="en-US" dirty="0"/>
              <a:t>效果的实现我认为对我们这次的</a:t>
            </a:r>
            <a:r>
              <a:rPr kumimoji="1" lang="en-US" altLang="zh-CN" dirty="0"/>
              <a:t>cartoon</a:t>
            </a:r>
            <a:r>
              <a:rPr kumimoji="1" lang="zh-CN" altLang="en-US" dirty="0"/>
              <a:t>风格转换有较大的借鉴意义。</a:t>
            </a:r>
          </a:p>
          <a:p>
            <a:r>
              <a:rPr kumimoji="1" lang="zh-CN" altLang="en-US" dirty="0"/>
              <a:t>    首先是为了后续处理流程的使用，下采样到原图大小的</a:t>
            </a:r>
            <a:r>
              <a:rPr kumimoji="1" lang="en-US" altLang="zh-CN" dirty="0"/>
              <a:t>1/4</a:t>
            </a:r>
            <a:r>
              <a:rPr kumimoji="1" lang="zh-CN" altLang="en-US" dirty="0"/>
              <a:t>，然后是对图像中高亮区域图像的提取，这很简单，从源像素减去设定的阈值即可。接下来产生</a:t>
            </a:r>
            <a:r>
              <a:rPr kumimoji="1" lang="en-US" altLang="zh-CN" dirty="0"/>
              <a:t>4</a:t>
            </a:r>
            <a:r>
              <a:rPr kumimoji="1" lang="zh-CN" altLang="en-US" dirty="0"/>
              <a:t>个大小依次递半的</a:t>
            </a:r>
            <a:r>
              <a:rPr kumimoji="1" lang="en-US" altLang="zh-CN" dirty="0"/>
              <a:t>render target</a:t>
            </a:r>
            <a:r>
              <a:rPr kumimoji="1" lang="zh-CN" altLang="en-US" dirty="0"/>
              <a:t>并将其内容用半径逐渐增大的高斯模糊去平滑，最后将这些模糊后的效果合并起来，就得到了不错的</a:t>
            </a:r>
            <a:r>
              <a:rPr kumimoji="1" lang="en-US" altLang="zh-CN" dirty="0"/>
              <a:t>bloom</a:t>
            </a:r>
            <a:r>
              <a:rPr kumimoji="1" lang="zh-CN" altLang="en-US" dirty="0"/>
              <a:t>效果。</a:t>
            </a:r>
          </a:p>
          <a:p>
            <a:r>
              <a:rPr kumimoji="1" lang="zh-CN" altLang="en-US" dirty="0"/>
              <a:t>    于是基于神经网络的各种风格转换算法应运而生。比如基于</a:t>
            </a:r>
            <a:r>
              <a:rPr kumimoji="1" lang="en-US" altLang="zh-CN" dirty="0"/>
              <a:t>CNN</a:t>
            </a:r>
            <a:r>
              <a:rPr kumimoji="1" lang="zh-CN" altLang="en-US" dirty="0"/>
              <a:t>的</a:t>
            </a:r>
            <a:r>
              <a:rPr kumimoji="1" lang="en-US" altLang="zh-CN" dirty="0"/>
              <a:t>neural style transfer(NST)</a:t>
            </a:r>
            <a:r>
              <a:rPr kumimoji="1" lang="zh-CN" altLang="en-US" dirty="0"/>
              <a:t>和融合了</a:t>
            </a:r>
            <a:r>
              <a:rPr kumimoji="1" lang="en-US" altLang="zh-CN" dirty="0"/>
              <a:t>CNN</a:t>
            </a:r>
            <a:r>
              <a:rPr kumimoji="1" lang="zh-CN" altLang="en-US" dirty="0"/>
              <a:t>特征局部匹配及马尔科夫随机场的</a:t>
            </a:r>
            <a:r>
              <a:rPr kumimoji="1" lang="en-US" altLang="zh-CN" dirty="0"/>
              <a:t>style transfer(CNNMRF).</a:t>
            </a:r>
            <a:r>
              <a:rPr kumimoji="1" lang="zh-CN" altLang="en-US" dirty="0"/>
              <a:t>但是这类算法也有一个问题，它们用一个单独的风格去转换一张含有内容的图片，而这个风格极大地依赖于训练数据而无视与内容的相关性，故而结果可能会有较大的内容与风格的失调。</a:t>
            </a:r>
          </a:p>
          <a:p>
            <a:r>
              <a:rPr kumimoji="1" lang="zh-CN" altLang="en-US" dirty="0"/>
              <a:t>    更进一步的方法是</a:t>
            </a:r>
            <a:r>
              <a:rPr kumimoji="1" lang="en-US" altLang="zh-CN" dirty="0"/>
              <a:t>GAN</a:t>
            </a:r>
            <a:r>
              <a:rPr kumimoji="1" lang="zh-CN" altLang="en-US" dirty="0"/>
              <a:t>，对抗生成网络。在</a:t>
            </a:r>
            <a:r>
              <a:rPr kumimoji="1" lang="en-US" altLang="zh-CN" dirty="0"/>
              <a:t>GAN</a:t>
            </a:r>
            <a:r>
              <a:rPr kumimoji="1" lang="zh-CN" altLang="en-US" dirty="0"/>
              <a:t>提出以后，各种基于</a:t>
            </a:r>
            <a:r>
              <a:rPr kumimoji="1" lang="en-US" altLang="zh-CN" dirty="0"/>
              <a:t>GAN</a:t>
            </a:r>
            <a:r>
              <a:rPr kumimoji="1" lang="zh-CN" altLang="en-US" dirty="0"/>
              <a:t>的风格转换算法被提出，但其中大部分算法需要</a:t>
            </a:r>
            <a:r>
              <a:rPr kumimoji="1" lang="en-US" altLang="zh-CN" dirty="0"/>
              <a:t>paired image</a:t>
            </a:r>
            <a:r>
              <a:rPr kumimoji="1" lang="zh-CN" altLang="en-US" dirty="0"/>
              <a:t>，也就是图片与</a:t>
            </a:r>
            <a:r>
              <a:rPr kumimoji="1" lang="en-US" altLang="zh-CN" dirty="0"/>
              <a:t>label</a:t>
            </a:r>
            <a:r>
              <a:rPr kumimoji="1" lang="zh-CN" altLang="en-US" dirty="0"/>
              <a:t>相对应。但这样的数据着实很少，难以做出有效的训练。最近提出的</a:t>
            </a:r>
            <a:r>
              <a:rPr kumimoji="1" lang="en-US" altLang="zh-CN" dirty="0" err="1"/>
              <a:t>CycleGAN</a:t>
            </a:r>
            <a:r>
              <a:rPr kumimoji="1" lang="zh-CN" altLang="en-US" dirty="0"/>
              <a:t>可以用</a:t>
            </a:r>
            <a:r>
              <a:rPr kumimoji="1" lang="en-US" altLang="zh-CN" dirty="0"/>
              <a:t>unpaired image</a:t>
            </a:r>
            <a:r>
              <a:rPr kumimoji="1" lang="zh-CN" altLang="en-US" dirty="0"/>
              <a:t>产生较好的效果，但是它需要同时训练两个</a:t>
            </a:r>
            <a:r>
              <a:rPr kumimoji="1" lang="en-US" altLang="zh-CN" dirty="0"/>
              <a:t>GAN models</a:t>
            </a:r>
            <a:r>
              <a:rPr kumimoji="1" lang="zh-CN" altLang="en-US" dirty="0"/>
              <a:t>，所以训练过程十分耗时。</a:t>
            </a:r>
          </a:p>
        </p:txBody>
      </p:sp>
      <p:sp>
        <p:nvSpPr>
          <p:cNvPr id="4" name="灯片编号占位符 3"/>
          <p:cNvSpPr>
            <a:spLocks noGrp="1"/>
          </p:cNvSpPr>
          <p:nvPr>
            <p:ph type="sldNum" sz="quarter" idx="5"/>
          </p:nvPr>
        </p:nvSpPr>
        <p:spPr/>
        <p:txBody>
          <a:bodyPr/>
          <a:lstStyle/>
          <a:p>
            <a:fld id="{7563F854-8F73-BD42-AAE6-40FCC7B6A1C4}" type="slidenum">
              <a:rPr kumimoji="1" lang="zh-CN" altLang="en-US" smtClean="0"/>
              <a:t>4</a:t>
            </a:fld>
            <a:endParaRPr kumimoji="1" lang="zh-CN" altLang="en-US"/>
          </a:p>
        </p:txBody>
      </p:sp>
    </p:spTree>
    <p:extLst>
      <p:ext uri="{BB962C8B-B14F-4D97-AF65-F5344CB8AC3E}">
        <p14:creationId xmlns:p14="http://schemas.microsoft.com/office/powerpoint/2010/main" val="1612373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G begins with a flat convolution stage followed by two down-convolution blocks to spatially compress and encode the images. Afterwards, eight residual blocks with identical layout are used to construct the content and manifold feature.</a:t>
            </a:r>
            <a:endParaRPr kumimoji="1" lang="zh-CN" altLang="en-US" dirty="0"/>
          </a:p>
        </p:txBody>
      </p:sp>
      <p:sp>
        <p:nvSpPr>
          <p:cNvPr id="4" name="灯片编号占位符 3"/>
          <p:cNvSpPr>
            <a:spLocks noGrp="1"/>
          </p:cNvSpPr>
          <p:nvPr>
            <p:ph type="sldNum" sz="quarter" idx="5"/>
          </p:nvPr>
        </p:nvSpPr>
        <p:spPr/>
        <p:txBody>
          <a:bodyPr/>
          <a:lstStyle/>
          <a:p>
            <a:fld id="{7563F854-8F73-BD42-AAE6-40FCC7B6A1C4}" type="slidenum">
              <a:rPr kumimoji="1" lang="zh-CN" altLang="en-US" smtClean="0"/>
              <a:t>6</a:t>
            </a:fld>
            <a:endParaRPr kumimoji="1" lang="zh-CN" altLang="en-US"/>
          </a:p>
        </p:txBody>
      </p:sp>
    </p:spTree>
    <p:extLst>
      <p:ext uri="{BB962C8B-B14F-4D97-AF65-F5344CB8AC3E}">
        <p14:creationId xmlns:p14="http://schemas.microsoft.com/office/powerpoint/2010/main" val="1904209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Instead of a regular full-image discriminator, we use a simple patch-level discriminator with fewer parameters in D. Different from </a:t>
            </a:r>
            <a:r>
              <a:rPr lang="fr-FR" altLang="zh-CN" sz="1200" b="0" i="0" u="none" strike="noStrike" kern="1200" baseline="0" dirty="0">
                <a:solidFill>
                  <a:schemeClr val="tx1"/>
                </a:solidFill>
                <a:latin typeface="+mn-lt"/>
                <a:ea typeface="+mn-ea"/>
                <a:cs typeface="+mn-cs"/>
              </a:rPr>
              <a:t>object classification, cartoon style discrimination relies on </a:t>
            </a:r>
            <a:r>
              <a:rPr lang="en-US" altLang="zh-CN" sz="1200" b="0" i="0" u="none" strike="noStrike" kern="1200" baseline="0" dirty="0">
                <a:solidFill>
                  <a:schemeClr val="tx1"/>
                </a:solidFill>
                <a:latin typeface="+mn-lt"/>
                <a:ea typeface="+mn-ea"/>
                <a:cs typeface="+mn-cs"/>
              </a:rPr>
              <a:t>local features of the image. Accordingly, the network D is designed to be shallow. After the stage with flat layers, the network employs two </a:t>
            </a:r>
            <a:r>
              <a:rPr lang="en-US" altLang="zh-CN" sz="1200" b="0" i="0" u="none" strike="noStrike" kern="1200" baseline="0" dirty="0" err="1">
                <a:solidFill>
                  <a:schemeClr val="tx1"/>
                </a:solidFill>
                <a:latin typeface="+mn-lt"/>
                <a:ea typeface="+mn-ea"/>
                <a:cs typeface="+mn-cs"/>
              </a:rPr>
              <a:t>strided</a:t>
            </a:r>
            <a:r>
              <a:rPr lang="en-US" altLang="zh-CN" sz="1200" b="0" i="0" u="none" strike="noStrike" kern="1200" baseline="0" dirty="0">
                <a:solidFill>
                  <a:schemeClr val="tx1"/>
                </a:solidFill>
                <a:latin typeface="+mn-lt"/>
                <a:ea typeface="+mn-ea"/>
                <a:cs typeface="+mn-cs"/>
              </a:rPr>
              <a:t> convolutional blocks to reduce the resolution and encode essential local features for classification.</a:t>
            </a:r>
            <a:endParaRPr kumimoji="1" lang="zh-CN" altLang="en-US" dirty="0"/>
          </a:p>
        </p:txBody>
      </p:sp>
      <p:sp>
        <p:nvSpPr>
          <p:cNvPr id="4" name="灯片编号占位符 3"/>
          <p:cNvSpPr>
            <a:spLocks noGrp="1"/>
          </p:cNvSpPr>
          <p:nvPr>
            <p:ph type="sldNum" sz="quarter" idx="5"/>
          </p:nvPr>
        </p:nvSpPr>
        <p:spPr/>
        <p:txBody>
          <a:bodyPr/>
          <a:lstStyle/>
          <a:p>
            <a:fld id="{7563F854-8F73-BD42-AAE6-40FCC7B6A1C4}" type="slidenum">
              <a:rPr kumimoji="1" lang="zh-CN" altLang="en-US" smtClean="0"/>
              <a:t>7</a:t>
            </a:fld>
            <a:endParaRPr kumimoji="1" lang="zh-CN" altLang="en-US"/>
          </a:p>
        </p:txBody>
      </p:sp>
    </p:spTree>
    <p:extLst>
      <p:ext uri="{BB962C8B-B14F-4D97-AF65-F5344CB8AC3E}">
        <p14:creationId xmlns:p14="http://schemas.microsoft.com/office/powerpoint/2010/main" val="3553386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Larger ω leads to more content information from the input photos to be retained, and therefore, results in </a:t>
            </a:r>
            <a:r>
              <a:rPr lang="en-US" altLang="zh-CN" sz="1200" b="0" i="0" u="none" strike="noStrike" kern="1200" baseline="0" dirty="0" err="1">
                <a:solidFill>
                  <a:schemeClr val="tx1"/>
                </a:solidFill>
                <a:latin typeface="+mn-lt"/>
                <a:ea typeface="+mn-ea"/>
                <a:cs typeface="+mn-cs"/>
              </a:rPr>
              <a:t>stylizedimages</a:t>
            </a:r>
            <a:r>
              <a:rPr lang="en-US" altLang="zh-CN" sz="1200" b="0" i="0" u="none" strike="noStrike" kern="1200" baseline="0" dirty="0">
                <a:solidFill>
                  <a:schemeClr val="tx1"/>
                </a:solidFill>
                <a:latin typeface="+mn-lt"/>
                <a:ea typeface="+mn-ea"/>
                <a:cs typeface="+mn-cs"/>
              </a:rPr>
              <a:t> with more detailed textures.</a:t>
            </a:r>
            <a:endParaRPr kumimoji="1" lang="zh-CN" altLang="en-US" dirty="0"/>
          </a:p>
        </p:txBody>
      </p:sp>
      <p:sp>
        <p:nvSpPr>
          <p:cNvPr id="4" name="灯片编号占位符 3"/>
          <p:cNvSpPr>
            <a:spLocks noGrp="1"/>
          </p:cNvSpPr>
          <p:nvPr>
            <p:ph type="sldNum" sz="quarter" idx="5"/>
          </p:nvPr>
        </p:nvSpPr>
        <p:spPr/>
        <p:txBody>
          <a:bodyPr/>
          <a:lstStyle/>
          <a:p>
            <a:fld id="{7563F854-8F73-BD42-AAE6-40FCC7B6A1C4}" type="slidenum">
              <a:rPr kumimoji="1" lang="zh-CN" altLang="en-US" smtClean="0"/>
              <a:t>8</a:t>
            </a:fld>
            <a:endParaRPr kumimoji="1" lang="zh-CN" altLang="en-US"/>
          </a:p>
        </p:txBody>
      </p:sp>
    </p:spTree>
    <p:extLst>
      <p:ext uri="{BB962C8B-B14F-4D97-AF65-F5344CB8AC3E}">
        <p14:creationId xmlns:p14="http://schemas.microsoft.com/office/powerpoint/2010/main" val="2579378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This is because the presentation of clear edges is an important characteristic of cartoon images, but the proportion of these edges is usually very small in the whole image. Therefore, an output image without clearly reproduced edges but with correct shading is likely to confuse the discriminator trained with a standard loss.</a:t>
            </a:r>
            <a:endParaRPr kumimoji="1" lang="zh-CN" altLang="en-US" dirty="0"/>
          </a:p>
        </p:txBody>
      </p:sp>
      <p:sp>
        <p:nvSpPr>
          <p:cNvPr id="4" name="灯片编号占位符 3"/>
          <p:cNvSpPr>
            <a:spLocks noGrp="1"/>
          </p:cNvSpPr>
          <p:nvPr>
            <p:ph type="sldNum" sz="quarter" idx="5"/>
          </p:nvPr>
        </p:nvSpPr>
        <p:spPr/>
        <p:txBody>
          <a:bodyPr/>
          <a:lstStyle/>
          <a:p>
            <a:fld id="{7563F854-8F73-BD42-AAE6-40FCC7B6A1C4}" type="slidenum">
              <a:rPr kumimoji="1" lang="zh-CN" altLang="en-US" smtClean="0"/>
              <a:t>9</a:t>
            </a:fld>
            <a:endParaRPr kumimoji="1" lang="zh-CN" altLang="en-US"/>
          </a:p>
        </p:txBody>
      </p:sp>
    </p:spTree>
    <p:extLst>
      <p:ext uri="{BB962C8B-B14F-4D97-AF65-F5344CB8AC3E}">
        <p14:creationId xmlns:p14="http://schemas.microsoft.com/office/powerpoint/2010/main" val="3204436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We observe that even with a suitable VGG layer that intends to capture the image content, the feature maps may still be affected by the massive style difference. Such differences often concentrate on local regions where the representation and regional characteristics change dramatically. ℓ1 sparse regularization is able to cope with such changes much better than the standard ℓ2 norm.</a:t>
            </a:r>
            <a:endParaRPr lang="zh-CN" altLang="en-US" dirty="0"/>
          </a:p>
        </p:txBody>
      </p:sp>
      <p:sp>
        <p:nvSpPr>
          <p:cNvPr id="4" name="灯片编号占位符 3"/>
          <p:cNvSpPr>
            <a:spLocks noGrp="1"/>
          </p:cNvSpPr>
          <p:nvPr>
            <p:ph type="sldNum" sz="quarter" idx="5"/>
          </p:nvPr>
        </p:nvSpPr>
        <p:spPr/>
        <p:txBody>
          <a:bodyPr/>
          <a:lstStyle/>
          <a:p>
            <a:fld id="{7563F854-8F73-BD42-AAE6-40FCC7B6A1C4}" type="slidenum">
              <a:rPr kumimoji="1" lang="zh-CN" altLang="en-US" smtClean="0"/>
              <a:t>11</a:t>
            </a:fld>
            <a:endParaRPr kumimoji="1" lang="zh-CN" altLang="en-US"/>
          </a:p>
        </p:txBody>
      </p:sp>
    </p:spTree>
    <p:extLst>
      <p:ext uri="{BB962C8B-B14F-4D97-AF65-F5344CB8AC3E}">
        <p14:creationId xmlns:p14="http://schemas.microsoft.com/office/powerpoint/2010/main" val="3336653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563F854-8F73-BD42-AAE6-40FCC7B6A1C4}" type="slidenum">
              <a:rPr kumimoji="1" lang="zh-CN" altLang="en-US" smtClean="0"/>
              <a:t>20</a:t>
            </a:fld>
            <a:endParaRPr kumimoji="1" lang="zh-CN" altLang="en-US"/>
          </a:p>
        </p:txBody>
      </p:sp>
    </p:spTree>
    <p:extLst>
      <p:ext uri="{BB962C8B-B14F-4D97-AF65-F5344CB8AC3E}">
        <p14:creationId xmlns:p14="http://schemas.microsoft.com/office/powerpoint/2010/main" val="1980760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A24CBF-184C-1A4A-9ED4-7CD185913BCC}"/>
              </a:ext>
            </a:extLst>
          </p:cNvPr>
          <p:cNvSpPr>
            <a:spLocks noGrp="1"/>
          </p:cNvSpPr>
          <p:nvPr>
            <p:ph type="ctrTitle"/>
          </p:nvPr>
        </p:nvSpPr>
        <p:spPr>
          <a:xfrm>
            <a:off x="1524000" y="1122363"/>
            <a:ext cx="9144000" cy="2387600"/>
          </a:xfrm>
        </p:spPr>
        <p:txBody>
          <a:bodyPr anchor="b"/>
          <a:lstStyle>
            <a:lvl1pPr algn="ctr">
              <a:defRPr sz="6000" b="0" i="0"/>
            </a:lvl1pPr>
          </a:lstStyle>
          <a:p>
            <a:r>
              <a:rPr kumimoji="1" lang="zh-CN" altLang="en-US" dirty="0"/>
              <a:t>单击此处编辑母版标题样式</a:t>
            </a:r>
          </a:p>
        </p:txBody>
      </p:sp>
      <p:sp>
        <p:nvSpPr>
          <p:cNvPr id="3" name="副标题 2">
            <a:extLst>
              <a:ext uri="{FF2B5EF4-FFF2-40B4-BE49-F238E27FC236}">
                <a16:creationId xmlns:a16="http://schemas.microsoft.com/office/drawing/2014/main" id="{7AC1914F-36DE-C54D-9C77-1B9BEFB94F5C}"/>
              </a:ext>
            </a:extLst>
          </p:cNvPr>
          <p:cNvSpPr>
            <a:spLocks noGrp="1"/>
          </p:cNvSpPr>
          <p:nvPr>
            <p:ph type="subTitle" idx="1"/>
          </p:nvPr>
        </p:nvSpPr>
        <p:spPr>
          <a:xfrm>
            <a:off x="1524000" y="3602038"/>
            <a:ext cx="9144000" cy="1655762"/>
          </a:xfrm>
        </p:spPr>
        <p:txBody>
          <a:bodyPr/>
          <a:lstStyle>
            <a:lvl1pPr marL="0" indent="0" algn="ctr">
              <a:buNone/>
              <a:defRPr sz="2400" b="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p>
        </p:txBody>
      </p:sp>
      <p:sp>
        <p:nvSpPr>
          <p:cNvPr id="4" name="日期占位符 3">
            <a:extLst>
              <a:ext uri="{FF2B5EF4-FFF2-40B4-BE49-F238E27FC236}">
                <a16:creationId xmlns:a16="http://schemas.microsoft.com/office/drawing/2014/main" id="{ED4E97C9-E4E4-1F45-A37A-61D8B8869CB0}"/>
              </a:ext>
            </a:extLst>
          </p:cNvPr>
          <p:cNvSpPr>
            <a:spLocks noGrp="1"/>
          </p:cNvSpPr>
          <p:nvPr>
            <p:ph type="dt" sz="half" idx="10"/>
          </p:nvPr>
        </p:nvSpPr>
        <p:spPr/>
        <p:txBody>
          <a:bodyPr/>
          <a:lstStyle>
            <a:lvl1pPr>
              <a:defRPr b="0" i="0"/>
            </a:lvl1pPr>
          </a:lstStyle>
          <a:p>
            <a:fld id="{758F0F6B-0456-0E4C-A73B-8916CE190220}" type="datetimeFigureOut">
              <a:rPr kumimoji="1" lang="zh-CN" altLang="en-US" smtClean="0"/>
              <a:pPr/>
              <a:t>2019/1/3</a:t>
            </a:fld>
            <a:endParaRPr kumimoji="1" lang="zh-CN" altLang="en-US" dirty="0"/>
          </a:p>
        </p:txBody>
      </p:sp>
      <p:sp>
        <p:nvSpPr>
          <p:cNvPr id="5" name="页脚占位符 4">
            <a:extLst>
              <a:ext uri="{FF2B5EF4-FFF2-40B4-BE49-F238E27FC236}">
                <a16:creationId xmlns:a16="http://schemas.microsoft.com/office/drawing/2014/main" id="{6F3CDBEE-C789-D74C-83E9-28F822424631}"/>
              </a:ext>
            </a:extLst>
          </p:cNvPr>
          <p:cNvSpPr>
            <a:spLocks noGrp="1"/>
          </p:cNvSpPr>
          <p:nvPr>
            <p:ph type="ftr" sz="quarter" idx="11"/>
          </p:nvPr>
        </p:nvSpPr>
        <p:spPr/>
        <p:txBody>
          <a:bodyPr/>
          <a:lstStyle>
            <a:lvl1pPr>
              <a:defRPr b="0" i="0"/>
            </a:lvl1pPr>
          </a:lstStyle>
          <a:p>
            <a:endParaRPr kumimoji="1" lang="zh-CN" altLang="en-US" dirty="0"/>
          </a:p>
        </p:txBody>
      </p:sp>
      <p:sp>
        <p:nvSpPr>
          <p:cNvPr id="6" name="灯片编号占位符 5">
            <a:extLst>
              <a:ext uri="{FF2B5EF4-FFF2-40B4-BE49-F238E27FC236}">
                <a16:creationId xmlns:a16="http://schemas.microsoft.com/office/drawing/2014/main" id="{053B7528-3657-5D4B-A57B-43E64D500568}"/>
              </a:ext>
            </a:extLst>
          </p:cNvPr>
          <p:cNvSpPr>
            <a:spLocks noGrp="1"/>
          </p:cNvSpPr>
          <p:nvPr>
            <p:ph type="sldNum" sz="quarter" idx="12"/>
          </p:nvPr>
        </p:nvSpPr>
        <p:spPr/>
        <p:txBody>
          <a:bodyPr/>
          <a:lstStyle>
            <a:lvl1pPr>
              <a:defRPr b="0" i="0"/>
            </a:lvl1pPr>
          </a:lstStyle>
          <a:p>
            <a:fld id="{7AE5DDF2-00DC-6647-A588-710F2B0C6A3A}" type="slidenum">
              <a:rPr kumimoji="1" lang="zh-CN" altLang="en-US" smtClean="0"/>
              <a:pPr/>
              <a:t>‹#›</a:t>
            </a:fld>
            <a:endParaRPr kumimoji="1" lang="zh-CN" altLang="en-US" dirty="0"/>
          </a:p>
        </p:txBody>
      </p:sp>
    </p:spTree>
    <p:extLst>
      <p:ext uri="{BB962C8B-B14F-4D97-AF65-F5344CB8AC3E}">
        <p14:creationId xmlns:p14="http://schemas.microsoft.com/office/powerpoint/2010/main" val="10621921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C8B5A6-E03C-DA47-8088-0FC42F407FE4}"/>
              </a:ext>
            </a:extLst>
          </p:cNvPr>
          <p:cNvSpPr>
            <a:spLocks noGrp="1"/>
          </p:cNvSpPr>
          <p:nvPr>
            <p:ph type="title"/>
          </p:nvPr>
        </p:nvSpPr>
        <p:spPr/>
        <p:txBody>
          <a:bodyPr/>
          <a:lstStyle>
            <a:lvl1pPr>
              <a:defRPr b="0" i="0"/>
            </a:lvl1pPr>
          </a:lstStyle>
          <a:p>
            <a:r>
              <a:rPr kumimoji="1" lang="zh-CN" altLang="en-US" dirty="0"/>
              <a:t>单击此处编辑母版标题样式</a:t>
            </a:r>
          </a:p>
        </p:txBody>
      </p:sp>
      <p:sp>
        <p:nvSpPr>
          <p:cNvPr id="3" name="竖排文字占位符 2">
            <a:extLst>
              <a:ext uri="{FF2B5EF4-FFF2-40B4-BE49-F238E27FC236}">
                <a16:creationId xmlns:a16="http://schemas.microsoft.com/office/drawing/2014/main" id="{ECDBA3AF-449D-794E-9747-8C02B364DDE3}"/>
              </a:ext>
            </a:extLst>
          </p:cNvPr>
          <p:cNvSpPr>
            <a:spLocks noGrp="1"/>
          </p:cNvSpPr>
          <p:nvPr>
            <p:ph type="body" orient="vert" idx="1"/>
          </p:nvPr>
        </p:nvSpPr>
        <p:spPr/>
        <p:txBody>
          <a:bodyPr vert="eaVert"/>
          <a:lstStyle>
            <a:lvl1pPr>
              <a:defRPr b="0" i="0"/>
            </a:lvl1pPr>
          </a:lstStyle>
          <a:p>
            <a:r>
              <a:rPr kumimoji="1" lang="zh-CN" altLang="en-US" dirty="0"/>
              <a:t>编辑母版文本样式
第二级
第三级
第四级
第五级</a:t>
            </a:r>
          </a:p>
        </p:txBody>
      </p:sp>
      <p:sp>
        <p:nvSpPr>
          <p:cNvPr id="4" name="日期占位符 3">
            <a:extLst>
              <a:ext uri="{FF2B5EF4-FFF2-40B4-BE49-F238E27FC236}">
                <a16:creationId xmlns:a16="http://schemas.microsoft.com/office/drawing/2014/main" id="{BBECA65A-7C68-E247-BDAA-F5F09FEA3529}"/>
              </a:ext>
            </a:extLst>
          </p:cNvPr>
          <p:cNvSpPr>
            <a:spLocks noGrp="1"/>
          </p:cNvSpPr>
          <p:nvPr>
            <p:ph type="dt" sz="half" idx="10"/>
          </p:nvPr>
        </p:nvSpPr>
        <p:spPr/>
        <p:txBody>
          <a:bodyPr/>
          <a:lstStyle>
            <a:lvl1pPr>
              <a:defRPr b="0" i="0"/>
            </a:lvl1pPr>
          </a:lstStyle>
          <a:p>
            <a:fld id="{758F0F6B-0456-0E4C-A73B-8916CE190220}" type="datetimeFigureOut">
              <a:rPr kumimoji="1" lang="zh-CN" altLang="en-US" smtClean="0"/>
              <a:pPr/>
              <a:t>2019/1/3</a:t>
            </a:fld>
            <a:endParaRPr kumimoji="1" lang="zh-CN" altLang="en-US" dirty="0"/>
          </a:p>
        </p:txBody>
      </p:sp>
      <p:sp>
        <p:nvSpPr>
          <p:cNvPr id="5" name="页脚占位符 4">
            <a:extLst>
              <a:ext uri="{FF2B5EF4-FFF2-40B4-BE49-F238E27FC236}">
                <a16:creationId xmlns:a16="http://schemas.microsoft.com/office/drawing/2014/main" id="{82FAA75A-7920-CC45-88B1-0D7D64431E68}"/>
              </a:ext>
            </a:extLst>
          </p:cNvPr>
          <p:cNvSpPr>
            <a:spLocks noGrp="1"/>
          </p:cNvSpPr>
          <p:nvPr>
            <p:ph type="ftr" sz="quarter" idx="11"/>
          </p:nvPr>
        </p:nvSpPr>
        <p:spPr/>
        <p:txBody>
          <a:bodyPr/>
          <a:lstStyle>
            <a:lvl1pPr>
              <a:defRPr b="0" i="0"/>
            </a:lvl1pPr>
          </a:lstStyle>
          <a:p>
            <a:endParaRPr kumimoji="1" lang="zh-CN" altLang="en-US" dirty="0"/>
          </a:p>
        </p:txBody>
      </p:sp>
      <p:sp>
        <p:nvSpPr>
          <p:cNvPr id="6" name="灯片编号占位符 5">
            <a:extLst>
              <a:ext uri="{FF2B5EF4-FFF2-40B4-BE49-F238E27FC236}">
                <a16:creationId xmlns:a16="http://schemas.microsoft.com/office/drawing/2014/main" id="{9D4A0529-1DCF-9545-8E8B-36E2F5E36BAF}"/>
              </a:ext>
            </a:extLst>
          </p:cNvPr>
          <p:cNvSpPr>
            <a:spLocks noGrp="1"/>
          </p:cNvSpPr>
          <p:nvPr>
            <p:ph type="sldNum" sz="quarter" idx="12"/>
          </p:nvPr>
        </p:nvSpPr>
        <p:spPr/>
        <p:txBody>
          <a:bodyPr/>
          <a:lstStyle>
            <a:lvl1pPr>
              <a:defRPr b="0" i="0"/>
            </a:lvl1pPr>
          </a:lstStyle>
          <a:p>
            <a:fld id="{7AE5DDF2-00DC-6647-A588-710F2B0C6A3A}" type="slidenum">
              <a:rPr kumimoji="1" lang="zh-CN" altLang="en-US" smtClean="0"/>
              <a:pPr/>
              <a:t>‹#›</a:t>
            </a:fld>
            <a:endParaRPr kumimoji="1" lang="zh-CN" altLang="en-US" dirty="0"/>
          </a:p>
        </p:txBody>
      </p:sp>
    </p:spTree>
    <p:extLst>
      <p:ext uri="{BB962C8B-B14F-4D97-AF65-F5344CB8AC3E}">
        <p14:creationId xmlns:p14="http://schemas.microsoft.com/office/powerpoint/2010/main" val="3586803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9FE80CC-E02F-2F4D-816E-BB2BA3C3EAD3}"/>
              </a:ext>
            </a:extLst>
          </p:cNvPr>
          <p:cNvSpPr>
            <a:spLocks noGrp="1"/>
          </p:cNvSpPr>
          <p:nvPr>
            <p:ph type="title" orient="vert"/>
          </p:nvPr>
        </p:nvSpPr>
        <p:spPr>
          <a:xfrm>
            <a:off x="8724900" y="365125"/>
            <a:ext cx="2628900" cy="5811838"/>
          </a:xfrm>
        </p:spPr>
        <p:txBody>
          <a:bodyPr vert="eaVert"/>
          <a:lstStyle>
            <a:lvl1pPr>
              <a:defRPr b="0" i="0"/>
            </a:lvl1pPr>
          </a:lstStyle>
          <a:p>
            <a:r>
              <a:rPr kumimoji="1" lang="zh-CN" altLang="en-US" dirty="0"/>
              <a:t>单击此处编辑母版标题样式</a:t>
            </a:r>
          </a:p>
        </p:txBody>
      </p:sp>
      <p:sp>
        <p:nvSpPr>
          <p:cNvPr id="3" name="竖排文字占位符 2">
            <a:extLst>
              <a:ext uri="{FF2B5EF4-FFF2-40B4-BE49-F238E27FC236}">
                <a16:creationId xmlns:a16="http://schemas.microsoft.com/office/drawing/2014/main" id="{3F847A9F-03F4-4240-B031-FA5132CA5766}"/>
              </a:ext>
            </a:extLst>
          </p:cNvPr>
          <p:cNvSpPr>
            <a:spLocks noGrp="1"/>
          </p:cNvSpPr>
          <p:nvPr>
            <p:ph type="body" orient="vert" idx="1"/>
          </p:nvPr>
        </p:nvSpPr>
        <p:spPr>
          <a:xfrm>
            <a:off x="838200" y="365125"/>
            <a:ext cx="7734300" cy="5811838"/>
          </a:xfrm>
        </p:spPr>
        <p:txBody>
          <a:bodyPr vert="eaVert"/>
          <a:lstStyle>
            <a:lvl1pPr>
              <a:defRPr b="0" i="0"/>
            </a:lvl1pPr>
          </a:lstStyle>
          <a:p>
            <a:r>
              <a:rPr kumimoji="1" lang="zh-CN" altLang="en-US" dirty="0"/>
              <a:t>编辑母版文本样式
第二级
第三级
第四级
第五级</a:t>
            </a:r>
          </a:p>
        </p:txBody>
      </p:sp>
      <p:sp>
        <p:nvSpPr>
          <p:cNvPr id="4" name="日期占位符 3">
            <a:extLst>
              <a:ext uri="{FF2B5EF4-FFF2-40B4-BE49-F238E27FC236}">
                <a16:creationId xmlns:a16="http://schemas.microsoft.com/office/drawing/2014/main" id="{30DF19E9-8729-2F4C-88A0-491CA3992767}"/>
              </a:ext>
            </a:extLst>
          </p:cNvPr>
          <p:cNvSpPr>
            <a:spLocks noGrp="1"/>
          </p:cNvSpPr>
          <p:nvPr>
            <p:ph type="dt" sz="half" idx="10"/>
          </p:nvPr>
        </p:nvSpPr>
        <p:spPr/>
        <p:txBody>
          <a:bodyPr/>
          <a:lstStyle>
            <a:lvl1pPr>
              <a:defRPr b="0" i="0"/>
            </a:lvl1pPr>
          </a:lstStyle>
          <a:p>
            <a:fld id="{758F0F6B-0456-0E4C-A73B-8916CE190220}" type="datetimeFigureOut">
              <a:rPr kumimoji="1" lang="zh-CN" altLang="en-US" smtClean="0"/>
              <a:pPr/>
              <a:t>2019/1/3</a:t>
            </a:fld>
            <a:endParaRPr kumimoji="1" lang="zh-CN" altLang="en-US" dirty="0"/>
          </a:p>
        </p:txBody>
      </p:sp>
      <p:sp>
        <p:nvSpPr>
          <p:cNvPr id="5" name="页脚占位符 4">
            <a:extLst>
              <a:ext uri="{FF2B5EF4-FFF2-40B4-BE49-F238E27FC236}">
                <a16:creationId xmlns:a16="http://schemas.microsoft.com/office/drawing/2014/main" id="{642F4E58-6B47-3042-93CA-BBBE8CB68B17}"/>
              </a:ext>
            </a:extLst>
          </p:cNvPr>
          <p:cNvSpPr>
            <a:spLocks noGrp="1"/>
          </p:cNvSpPr>
          <p:nvPr>
            <p:ph type="ftr" sz="quarter" idx="11"/>
          </p:nvPr>
        </p:nvSpPr>
        <p:spPr/>
        <p:txBody>
          <a:bodyPr/>
          <a:lstStyle>
            <a:lvl1pPr>
              <a:defRPr b="0" i="0"/>
            </a:lvl1pPr>
          </a:lstStyle>
          <a:p>
            <a:endParaRPr kumimoji="1" lang="zh-CN" altLang="en-US" dirty="0"/>
          </a:p>
        </p:txBody>
      </p:sp>
      <p:sp>
        <p:nvSpPr>
          <p:cNvPr id="6" name="灯片编号占位符 5">
            <a:extLst>
              <a:ext uri="{FF2B5EF4-FFF2-40B4-BE49-F238E27FC236}">
                <a16:creationId xmlns:a16="http://schemas.microsoft.com/office/drawing/2014/main" id="{58CB86F6-21AB-7B4A-8341-62A3F9DB89BB}"/>
              </a:ext>
            </a:extLst>
          </p:cNvPr>
          <p:cNvSpPr>
            <a:spLocks noGrp="1"/>
          </p:cNvSpPr>
          <p:nvPr>
            <p:ph type="sldNum" sz="quarter" idx="12"/>
          </p:nvPr>
        </p:nvSpPr>
        <p:spPr/>
        <p:txBody>
          <a:bodyPr/>
          <a:lstStyle>
            <a:lvl1pPr>
              <a:defRPr b="0" i="0"/>
            </a:lvl1pPr>
          </a:lstStyle>
          <a:p>
            <a:fld id="{7AE5DDF2-00DC-6647-A588-710F2B0C6A3A}" type="slidenum">
              <a:rPr kumimoji="1" lang="zh-CN" altLang="en-US" smtClean="0"/>
              <a:pPr/>
              <a:t>‹#›</a:t>
            </a:fld>
            <a:endParaRPr kumimoji="1" lang="zh-CN" altLang="en-US" dirty="0"/>
          </a:p>
        </p:txBody>
      </p:sp>
    </p:spTree>
    <p:extLst>
      <p:ext uri="{BB962C8B-B14F-4D97-AF65-F5344CB8AC3E}">
        <p14:creationId xmlns:p14="http://schemas.microsoft.com/office/powerpoint/2010/main" val="3008746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6A8A0-B876-ED45-8678-7EA7A3DD1E12}"/>
              </a:ext>
            </a:extLst>
          </p:cNvPr>
          <p:cNvSpPr>
            <a:spLocks noGrp="1"/>
          </p:cNvSpPr>
          <p:nvPr>
            <p:ph type="title"/>
          </p:nvPr>
        </p:nvSpPr>
        <p:spPr/>
        <p:txBody>
          <a:bodyPr/>
          <a:lstStyle>
            <a:lvl1pPr>
              <a:defRPr b="0" i="0"/>
            </a:lvl1pPr>
          </a:lstStyle>
          <a:p>
            <a:r>
              <a:rPr kumimoji="1" lang="zh-CN" altLang="en-US" dirty="0"/>
              <a:t>单击此处编辑母版标题样式</a:t>
            </a:r>
          </a:p>
        </p:txBody>
      </p:sp>
      <p:sp>
        <p:nvSpPr>
          <p:cNvPr id="3" name="内容占位符 2">
            <a:extLst>
              <a:ext uri="{FF2B5EF4-FFF2-40B4-BE49-F238E27FC236}">
                <a16:creationId xmlns:a16="http://schemas.microsoft.com/office/drawing/2014/main" id="{C65D800C-134E-214C-BC9C-31042ECB5D00}"/>
              </a:ext>
            </a:extLst>
          </p:cNvPr>
          <p:cNvSpPr>
            <a:spLocks noGrp="1"/>
          </p:cNvSpPr>
          <p:nvPr>
            <p:ph idx="1"/>
          </p:nvPr>
        </p:nvSpPr>
        <p:spPr/>
        <p:txBody>
          <a:bodyPr/>
          <a:lstStyle>
            <a:lvl1pPr>
              <a:defRPr b="0" i="0"/>
            </a:lvl1pPr>
          </a:lstStyle>
          <a:p>
            <a:r>
              <a:rPr kumimoji="1" lang="zh-CN" altLang="en-US" dirty="0"/>
              <a:t>编辑母版文本样式
第二级
第三级
第四级
第五级</a:t>
            </a:r>
          </a:p>
        </p:txBody>
      </p:sp>
      <p:sp>
        <p:nvSpPr>
          <p:cNvPr id="4" name="日期占位符 3">
            <a:extLst>
              <a:ext uri="{FF2B5EF4-FFF2-40B4-BE49-F238E27FC236}">
                <a16:creationId xmlns:a16="http://schemas.microsoft.com/office/drawing/2014/main" id="{A370A1D3-EACD-6241-B053-2C8CE06BAAF0}"/>
              </a:ext>
            </a:extLst>
          </p:cNvPr>
          <p:cNvSpPr>
            <a:spLocks noGrp="1"/>
          </p:cNvSpPr>
          <p:nvPr>
            <p:ph type="dt" sz="half" idx="10"/>
          </p:nvPr>
        </p:nvSpPr>
        <p:spPr/>
        <p:txBody>
          <a:bodyPr/>
          <a:lstStyle>
            <a:lvl1pPr>
              <a:defRPr b="0" i="0"/>
            </a:lvl1pPr>
          </a:lstStyle>
          <a:p>
            <a:fld id="{758F0F6B-0456-0E4C-A73B-8916CE190220}" type="datetimeFigureOut">
              <a:rPr kumimoji="1" lang="zh-CN" altLang="en-US" smtClean="0"/>
              <a:pPr/>
              <a:t>2019/1/3</a:t>
            </a:fld>
            <a:endParaRPr kumimoji="1" lang="zh-CN" altLang="en-US" dirty="0"/>
          </a:p>
        </p:txBody>
      </p:sp>
      <p:sp>
        <p:nvSpPr>
          <p:cNvPr id="5" name="页脚占位符 4">
            <a:extLst>
              <a:ext uri="{FF2B5EF4-FFF2-40B4-BE49-F238E27FC236}">
                <a16:creationId xmlns:a16="http://schemas.microsoft.com/office/drawing/2014/main" id="{1A17584C-FE14-D841-B9B9-655439BC2E02}"/>
              </a:ext>
            </a:extLst>
          </p:cNvPr>
          <p:cNvSpPr>
            <a:spLocks noGrp="1"/>
          </p:cNvSpPr>
          <p:nvPr>
            <p:ph type="ftr" sz="quarter" idx="11"/>
          </p:nvPr>
        </p:nvSpPr>
        <p:spPr/>
        <p:txBody>
          <a:bodyPr/>
          <a:lstStyle>
            <a:lvl1pPr>
              <a:defRPr b="0" i="0"/>
            </a:lvl1pPr>
          </a:lstStyle>
          <a:p>
            <a:endParaRPr kumimoji="1" lang="zh-CN" altLang="en-US" dirty="0"/>
          </a:p>
        </p:txBody>
      </p:sp>
      <p:sp>
        <p:nvSpPr>
          <p:cNvPr id="6" name="灯片编号占位符 5">
            <a:extLst>
              <a:ext uri="{FF2B5EF4-FFF2-40B4-BE49-F238E27FC236}">
                <a16:creationId xmlns:a16="http://schemas.microsoft.com/office/drawing/2014/main" id="{AC965D79-4DB1-5D4A-8738-82558B1AEAF9}"/>
              </a:ext>
            </a:extLst>
          </p:cNvPr>
          <p:cNvSpPr>
            <a:spLocks noGrp="1"/>
          </p:cNvSpPr>
          <p:nvPr>
            <p:ph type="sldNum" sz="quarter" idx="12"/>
          </p:nvPr>
        </p:nvSpPr>
        <p:spPr/>
        <p:txBody>
          <a:bodyPr/>
          <a:lstStyle>
            <a:lvl1pPr>
              <a:defRPr b="0" i="0"/>
            </a:lvl1pPr>
          </a:lstStyle>
          <a:p>
            <a:fld id="{7AE5DDF2-00DC-6647-A588-710F2B0C6A3A}" type="slidenum">
              <a:rPr kumimoji="1" lang="zh-CN" altLang="en-US" smtClean="0"/>
              <a:pPr/>
              <a:t>‹#›</a:t>
            </a:fld>
            <a:endParaRPr kumimoji="1" lang="zh-CN" altLang="en-US" dirty="0"/>
          </a:p>
        </p:txBody>
      </p:sp>
    </p:spTree>
    <p:extLst>
      <p:ext uri="{BB962C8B-B14F-4D97-AF65-F5344CB8AC3E}">
        <p14:creationId xmlns:p14="http://schemas.microsoft.com/office/powerpoint/2010/main" val="35765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4720D-C06E-FD45-9798-0801008ACC27}"/>
              </a:ext>
            </a:extLst>
          </p:cNvPr>
          <p:cNvSpPr>
            <a:spLocks noGrp="1"/>
          </p:cNvSpPr>
          <p:nvPr>
            <p:ph type="title"/>
          </p:nvPr>
        </p:nvSpPr>
        <p:spPr>
          <a:xfrm>
            <a:off x="831850" y="1709738"/>
            <a:ext cx="10515600" cy="2852737"/>
          </a:xfrm>
        </p:spPr>
        <p:txBody>
          <a:bodyPr anchor="b"/>
          <a:lstStyle>
            <a:lvl1pPr>
              <a:defRPr sz="6000" b="0" i="0"/>
            </a:lvl1p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E04C2258-386B-584C-91B7-1324CCEF2D6A}"/>
              </a:ext>
            </a:extLst>
          </p:cNvPr>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dirty="0"/>
              <a:t>编辑母版文本样式
第二级
第三级
第四级
第五级</a:t>
            </a:r>
          </a:p>
        </p:txBody>
      </p:sp>
      <p:sp>
        <p:nvSpPr>
          <p:cNvPr id="4" name="日期占位符 3">
            <a:extLst>
              <a:ext uri="{FF2B5EF4-FFF2-40B4-BE49-F238E27FC236}">
                <a16:creationId xmlns:a16="http://schemas.microsoft.com/office/drawing/2014/main" id="{D97DE29B-C4AD-4E43-9032-80716246731C}"/>
              </a:ext>
            </a:extLst>
          </p:cNvPr>
          <p:cNvSpPr>
            <a:spLocks noGrp="1"/>
          </p:cNvSpPr>
          <p:nvPr>
            <p:ph type="dt" sz="half" idx="10"/>
          </p:nvPr>
        </p:nvSpPr>
        <p:spPr/>
        <p:txBody>
          <a:bodyPr/>
          <a:lstStyle>
            <a:lvl1pPr>
              <a:defRPr b="0" i="0"/>
            </a:lvl1pPr>
          </a:lstStyle>
          <a:p>
            <a:fld id="{758F0F6B-0456-0E4C-A73B-8916CE190220}" type="datetimeFigureOut">
              <a:rPr kumimoji="1" lang="zh-CN" altLang="en-US" smtClean="0"/>
              <a:pPr/>
              <a:t>2019/1/3</a:t>
            </a:fld>
            <a:endParaRPr kumimoji="1" lang="zh-CN" altLang="en-US" dirty="0"/>
          </a:p>
        </p:txBody>
      </p:sp>
      <p:sp>
        <p:nvSpPr>
          <p:cNvPr id="5" name="页脚占位符 4">
            <a:extLst>
              <a:ext uri="{FF2B5EF4-FFF2-40B4-BE49-F238E27FC236}">
                <a16:creationId xmlns:a16="http://schemas.microsoft.com/office/drawing/2014/main" id="{10838AA9-8115-204D-A69F-5403FEB0B94A}"/>
              </a:ext>
            </a:extLst>
          </p:cNvPr>
          <p:cNvSpPr>
            <a:spLocks noGrp="1"/>
          </p:cNvSpPr>
          <p:nvPr>
            <p:ph type="ftr" sz="quarter" idx="11"/>
          </p:nvPr>
        </p:nvSpPr>
        <p:spPr/>
        <p:txBody>
          <a:bodyPr/>
          <a:lstStyle>
            <a:lvl1pPr>
              <a:defRPr b="0" i="0"/>
            </a:lvl1pPr>
          </a:lstStyle>
          <a:p>
            <a:endParaRPr kumimoji="1" lang="zh-CN" altLang="en-US" dirty="0"/>
          </a:p>
        </p:txBody>
      </p:sp>
      <p:sp>
        <p:nvSpPr>
          <p:cNvPr id="6" name="灯片编号占位符 5">
            <a:extLst>
              <a:ext uri="{FF2B5EF4-FFF2-40B4-BE49-F238E27FC236}">
                <a16:creationId xmlns:a16="http://schemas.microsoft.com/office/drawing/2014/main" id="{9B71FF11-FEE1-734D-B9BE-4EFABF62D1B3}"/>
              </a:ext>
            </a:extLst>
          </p:cNvPr>
          <p:cNvSpPr>
            <a:spLocks noGrp="1"/>
          </p:cNvSpPr>
          <p:nvPr>
            <p:ph type="sldNum" sz="quarter" idx="12"/>
          </p:nvPr>
        </p:nvSpPr>
        <p:spPr/>
        <p:txBody>
          <a:bodyPr/>
          <a:lstStyle>
            <a:lvl1pPr>
              <a:defRPr b="0" i="0"/>
            </a:lvl1pPr>
          </a:lstStyle>
          <a:p>
            <a:fld id="{7AE5DDF2-00DC-6647-A588-710F2B0C6A3A}" type="slidenum">
              <a:rPr kumimoji="1" lang="zh-CN" altLang="en-US" smtClean="0"/>
              <a:pPr/>
              <a:t>‹#›</a:t>
            </a:fld>
            <a:endParaRPr kumimoji="1" lang="zh-CN" altLang="en-US" dirty="0"/>
          </a:p>
        </p:txBody>
      </p:sp>
    </p:spTree>
    <p:extLst>
      <p:ext uri="{BB962C8B-B14F-4D97-AF65-F5344CB8AC3E}">
        <p14:creationId xmlns:p14="http://schemas.microsoft.com/office/powerpoint/2010/main" val="2117311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57F3D5-F233-0048-95BB-A66FE2FA4198}"/>
              </a:ext>
            </a:extLst>
          </p:cNvPr>
          <p:cNvSpPr>
            <a:spLocks noGrp="1"/>
          </p:cNvSpPr>
          <p:nvPr>
            <p:ph type="title"/>
          </p:nvPr>
        </p:nvSpPr>
        <p:spPr/>
        <p:txBody>
          <a:bodyPr/>
          <a:lstStyle>
            <a:lvl1pPr>
              <a:defRPr b="0" i="0"/>
            </a:lvl1pPr>
          </a:lstStyle>
          <a:p>
            <a:r>
              <a:rPr kumimoji="1" lang="zh-CN" altLang="en-US" dirty="0"/>
              <a:t>单击此处编辑母版标题样式</a:t>
            </a:r>
          </a:p>
        </p:txBody>
      </p:sp>
      <p:sp>
        <p:nvSpPr>
          <p:cNvPr id="3" name="内容占位符 2">
            <a:extLst>
              <a:ext uri="{FF2B5EF4-FFF2-40B4-BE49-F238E27FC236}">
                <a16:creationId xmlns:a16="http://schemas.microsoft.com/office/drawing/2014/main" id="{50FFA6A1-D809-0A46-9EB0-E9569F3436AE}"/>
              </a:ext>
            </a:extLst>
          </p:cNvPr>
          <p:cNvSpPr>
            <a:spLocks noGrp="1"/>
          </p:cNvSpPr>
          <p:nvPr>
            <p:ph sz="half" idx="1"/>
          </p:nvPr>
        </p:nvSpPr>
        <p:spPr>
          <a:xfrm>
            <a:off x="838200" y="1825625"/>
            <a:ext cx="5181600" cy="4351338"/>
          </a:xfrm>
        </p:spPr>
        <p:txBody>
          <a:bodyPr/>
          <a:lstStyle>
            <a:lvl1pPr>
              <a:defRPr b="0" i="0"/>
            </a:lvl1pPr>
          </a:lstStyle>
          <a:p>
            <a:r>
              <a:rPr kumimoji="1" lang="zh-CN" altLang="en-US" dirty="0"/>
              <a:t>编辑母版文本样式
第二级
第三级
第四级
第五级</a:t>
            </a:r>
          </a:p>
        </p:txBody>
      </p:sp>
      <p:sp>
        <p:nvSpPr>
          <p:cNvPr id="4" name="内容占位符 3">
            <a:extLst>
              <a:ext uri="{FF2B5EF4-FFF2-40B4-BE49-F238E27FC236}">
                <a16:creationId xmlns:a16="http://schemas.microsoft.com/office/drawing/2014/main" id="{012945D5-2D1E-0947-BD8B-1712CCE711D9}"/>
              </a:ext>
            </a:extLst>
          </p:cNvPr>
          <p:cNvSpPr>
            <a:spLocks noGrp="1"/>
          </p:cNvSpPr>
          <p:nvPr>
            <p:ph sz="half" idx="2"/>
          </p:nvPr>
        </p:nvSpPr>
        <p:spPr>
          <a:xfrm>
            <a:off x="6172200" y="1825625"/>
            <a:ext cx="5181600" cy="4351338"/>
          </a:xfrm>
        </p:spPr>
        <p:txBody>
          <a:bodyPr/>
          <a:lstStyle>
            <a:lvl1pPr>
              <a:defRPr b="0" i="0"/>
            </a:lvl1pPr>
          </a:lstStyle>
          <a:p>
            <a:r>
              <a:rPr kumimoji="1" lang="zh-CN" altLang="en-US" dirty="0"/>
              <a:t>编辑母版文本样式
第二级
第三级
第四级
第五级</a:t>
            </a:r>
          </a:p>
        </p:txBody>
      </p:sp>
      <p:sp>
        <p:nvSpPr>
          <p:cNvPr id="5" name="日期占位符 4">
            <a:extLst>
              <a:ext uri="{FF2B5EF4-FFF2-40B4-BE49-F238E27FC236}">
                <a16:creationId xmlns:a16="http://schemas.microsoft.com/office/drawing/2014/main" id="{D5879B7B-52EB-B544-B559-4E37E68146A5}"/>
              </a:ext>
            </a:extLst>
          </p:cNvPr>
          <p:cNvSpPr>
            <a:spLocks noGrp="1"/>
          </p:cNvSpPr>
          <p:nvPr>
            <p:ph type="dt" sz="half" idx="10"/>
          </p:nvPr>
        </p:nvSpPr>
        <p:spPr/>
        <p:txBody>
          <a:bodyPr/>
          <a:lstStyle>
            <a:lvl1pPr>
              <a:defRPr b="0" i="0"/>
            </a:lvl1pPr>
          </a:lstStyle>
          <a:p>
            <a:fld id="{758F0F6B-0456-0E4C-A73B-8916CE190220}" type="datetimeFigureOut">
              <a:rPr kumimoji="1" lang="zh-CN" altLang="en-US" smtClean="0"/>
              <a:pPr/>
              <a:t>2019/1/3</a:t>
            </a:fld>
            <a:endParaRPr kumimoji="1" lang="zh-CN" altLang="en-US" dirty="0"/>
          </a:p>
        </p:txBody>
      </p:sp>
      <p:sp>
        <p:nvSpPr>
          <p:cNvPr id="6" name="页脚占位符 5">
            <a:extLst>
              <a:ext uri="{FF2B5EF4-FFF2-40B4-BE49-F238E27FC236}">
                <a16:creationId xmlns:a16="http://schemas.microsoft.com/office/drawing/2014/main" id="{D6FC07B1-EFE2-A744-A526-441F2FA617B8}"/>
              </a:ext>
            </a:extLst>
          </p:cNvPr>
          <p:cNvSpPr>
            <a:spLocks noGrp="1"/>
          </p:cNvSpPr>
          <p:nvPr>
            <p:ph type="ftr" sz="quarter" idx="11"/>
          </p:nvPr>
        </p:nvSpPr>
        <p:spPr/>
        <p:txBody>
          <a:bodyPr/>
          <a:lstStyle>
            <a:lvl1pPr>
              <a:defRPr b="0" i="0"/>
            </a:lvl1pPr>
          </a:lstStyle>
          <a:p>
            <a:endParaRPr kumimoji="1" lang="zh-CN" altLang="en-US" dirty="0"/>
          </a:p>
        </p:txBody>
      </p:sp>
      <p:sp>
        <p:nvSpPr>
          <p:cNvPr id="7" name="灯片编号占位符 6">
            <a:extLst>
              <a:ext uri="{FF2B5EF4-FFF2-40B4-BE49-F238E27FC236}">
                <a16:creationId xmlns:a16="http://schemas.microsoft.com/office/drawing/2014/main" id="{2B9C6D86-BA3A-EC42-B18B-B421DDB9D2F3}"/>
              </a:ext>
            </a:extLst>
          </p:cNvPr>
          <p:cNvSpPr>
            <a:spLocks noGrp="1"/>
          </p:cNvSpPr>
          <p:nvPr>
            <p:ph type="sldNum" sz="quarter" idx="12"/>
          </p:nvPr>
        </p:nvSpPr>
        <p:spPr/>
        <p:txBody>
          <a:bodyPr/>
          <a:lstStyle>
            <a:lvl1pPr>
              <a:defRPr b="0" i="0"/>
            </a:lvl1pPr>
          </a:lstStyle>
          <a:p>
            <a:fld id="{7AE5DDF2-00DC-6647-A588-710F2B0C6A3A}" type="slidenum">
              <a:rPr kumimoji="1" lang="zh-CN" altLang="en-US" smtClean="0"/>
              <a:pPr/>
              <a:t>‹#›</a:t>
            </a:fld>
            <a:endParaRPr kumimoji="1" lang="zh-CN" altLang="en-US" dirty="0"/>
          </a:p>
        </p:txBody>
      </p:sp>
    </p:spTree>
    <p:extLst>
      <p:ext uri="{BB962C8B-B14F-4D97-AF65-F5344CB8AC3E}">
        <p14:creationId xmlns:p14="http://schemas.microsoft.com/office/powerpoint/2010/main" val="1871704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29DD84-FA37-314E-A555-43B4A9783AB4}"/>
              </a:ext>
            </a:extLst>
          </p:cNvPr>
          <p:cNvSpPr>
            <a:spLocks noGrp="1"/>
          </p:cNvSpPr>
          <p:nvPr>
            <p:ph type="title"/>
          </p:nvPr>
        </p:nvSpPr>
        <p:spPr>
          <a:xfrm>
            <a:off x="839788" y="365125"/>
            <a:ext cx="10515600" cy="1325563"/>
          </a:xfrm>
        </p:spPr>
        <p:txBody>
          <a:bodyPr/>
          <a:lstStyle>
            <a:lvl1pPr>
              <a:defRPr b="0" i="0"/>
            </a:lvl1p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41247570-AAD9-244E-BB0A-87BE99EDC621}"/>
              </a:ext>
            </a:extLst>
          </p:cNvPr>
          <p:cNvSpPr>
            <a:spLocks noGrp="1"/>
          </p:cNvSpPr>
          <p:nvPr>
            <p:ph type="body" idx="1"/>
          </p:nvPr>
        </p:nvSpPr>
        <p:spPr>
          <a:xfrm>
            <a:off x="839788" y="1681163"/>
            <a:ext cx="5157787"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dirty="0"/>
              <a:t>编辑母版文本样式
第二级
第三级
第四级
第五级</a:t>
            </a:r>
          </a:p>
        </p:txBody>
      </p:sp>
      <p:sp>
        <p:nvSpPr>
          <p:cNvPr id="4" name="内容占位符 3">
            <a:extLst>
              <a:ext uri="{FF2B5EF4-FFF2-40B4-BE49-F238E27FC236}">
                <a16:creationId xmlns:a16="http://schemas.microsoft.com/office/drawing/2014/main" id="{673D8591-3494-9D4B-B97F-A695EF2DDD38}"/>
              </a:ext>
            </a:extLst>
          </p:cNvPr>
          <p:cNvSpPr>
            <a:spLocks noGrp="1"/>
          </p:cNvSpPr>
          <p:nvPr>
            <p:ph sz="half" idx="2"/>
          </p:nvPr>
        </p:nvSpPr>
        <p:spPr>
          <a:xfrm>
            <a:off x="839788" y="2505075"/>
            <a:ext cx="5157787" cy="3684588"/>
          </a:xfrm>
        </p:spPr>
        <p:txBody>
          <a:bodyPr/>
          <a:lstStyle>
            <a:lvl1pPr>
              <a:defRPr b="0" i="0"/>
            </a:lvl1pPr>
          </a:lstStyle>
          <a:p>
            <a:r>
              <a:rPr kumimoji="1" lang="zh-CN" altLang="en-US" dirty="0"/>
              <a:t>编辑母版文本样式
第二级
第三级
第四级
第五级</a:t>
            </a:r>
          </a:p>
        </p:txBody>
      </p:sp>
      <p:sp>
        <p:nvSpPr>
          <p:cNvPr id="5" name="文本占位符 4">
            <a:extLst>
              <a:ext uri="{FF2B5EF4-FFF2-40B4-BE49-F238E27FC236}">
                <a16:creationId xmlns:a16="http://schemas.microsoft.com/office/drawing/2014/main" id="{C3A6AFDF-44B2-4C49-B112-8CD4A74A4EE1}"/>
              </a:ext>
            </a:extLst>
          </p:cNvPr>
          <p:cNvSpPr>
            <a:spLocks noGrp="1"/>
          </p:cNvSpPr>
          <p:nvPr>
            <p:ph type="body" sz="quarter" idx="3"/>
          </p:nvPr>
        </p:nvSpPr>
        <p:spPr>
          <a:xfrm>
            <a:off x="6172200" y="1681163"/>
            <a:ext cx="5183188"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dirty="0"/>
              <a:t>编辑母版文本样式
第二级
第三级
第四级
第五级</a:t>
            </a:r>
          </a:p>
        </p:txBody>
      </p:sp>
      <p:sp>
        <p:nvSpPr>
          <p:cNvPr id="6" name="内容占位符 5">
            <a:extLst>
              <a:ext uri="{FF2B5EF4-FFF2-40B4-BE49-F238E27FC236}">
                <a16:creationId xmlns:a16="http://schemas.microsoft.com/office/drawing/2014/main" id="{36A8F62B-B12E-6E40-94CA-60D720B499A5}"/>
              </a:ext>
            </a:extLst>
          </p:cNvPr>
          <p:cNvSpPr>
            <a:spLocks noGrp="1"/>
          </p:cNvSpPr>
          <p:nvPr>
            <p:ph sz="quarter" idx="4"/>
          </p:nvPr>
        </p:nvSpPr>
        <p:spPr>
          <a:xfrm>
            <a:off x="6172200" y="2505075"/>
            <a:ext cx="5183188" cy="3684588"/>
          </a:xfrm>
        </p:spPr>
        <p:txBody>
          <a:bodyPr/>
          <a:lstStyle>
            <a:lvl1pPr>
              <a:defRPr b="0" i="0"/>
            </a:lvl1pPr>
          </a:lstStyle>
          <a:p>
            <a:r>
              <a:rPr kumimoji="1" lang="zh-CN" altLang="en-US" dirty="0"/>
              <a:t>编辑母版文本样式
第二级
第三级
第四级
第五级</a:t>
            </a:r>
          </a:p>
        </p:txBody>
      </p:sp>
      <p:sp>
        <p:nvSpPr>
          <p:cNvPr id="7" name="日期占位符 6">
            <a:extLst>
              <a:ext uri="{FF2B5EF4-FFF2-40B4-BE49-F238E27FC236}">
                <a16:creationId xmlns:a16="http://schemas.microsoft.com/office/drawing/2014/main" id="{A68EB9D4-67E7-FB4B-B448-BB8BD03584C2}"/>
              </a:ext>
            </a:extLst>
          </p:cNvPr>
          <p:cNvSpPr>
            <a:spLocks noGrp="1"/>
          </p:cNvSpPr>
          <p:nvPr>
            <p:ph type="dt" sz="half" idx="10"/>
          </p:nvPr>
        </p:nvSpPr>
        <p:spPr/>
        <p:txBody>
          <a:bodyPr/>
          <a:lstStyle>
            <a:lvl1pPr>
              <a:defRPr b="0" i="0"/>
            </a:lvl1pPr>
          </a:lstStyle>
          <a:p>
            <a:fld id="{758F0F6B-0456-0E4C-A73B-8916CE190220}" type="datetimeFigureOut">
              <a:rPr kumimoji="1" lang="zh-CN" altLang="en-US" smtClean="0"/>
              <a:pPr/>
              <a:t>2019/1/3</a:t>
            </a:fld>
            <a:endParaRPr kumimoji="1" lang="zh-CN" altLang="en-US" dirty="0"/>
          </a:p>
        </p:txBody>
      </p:sp>
      <p:sp>
        <p:nvSpPr>
          <p:cNvPr id="8" name="页脚占位符 7">
            <a:extLst>
              <a:ext uri="{FF2B5EF4-FFF2-40B4-BE49-F238E27FC236}">
                <a16:creationId xmlns:a16="http://schemas.microsoft.com/office/drawing/2014/main" id="{EC927200-D53E-9147-B267-58231CC4F3D0}"/>
              </a:ext>
            </a:extLst>
          </p:cNvPr>
          <p:cNvSpPr>
            <a:spLocks noGrp="1"/>
          </p:cNvSpPr>
          <p:nvPr>
            <p:ph type="ftr" sz="quarter" idx="11"/>
          </p:nvPr>
        </p:nvSpPr>
        <p:spPr/>
        <p:txBody>
          <a:bodyPr/>
          <a:lstStyle>
            <a:lvl1pPr>
              <a:defRPr b="0" i="0"/>
            </a:lvl1pPr>
          </a:lstStyle>
          <a:p>
            <a:endParaRPr kumimoji="1" lang="zh-CN" altLang="en-US" dirty="0"/>
          </a:p>
        </p:txBody>
      </p:sp>
      <p:sp>
        <p:nvSpPr>
          <p:cNvPr id="9" name="灯片编号占位符 8">
            <a:extLst>
              <a:ext uri="{FF2B5EF4-FFF2-40B4-BE49-F238E27FC236}">
                <a16:creationId xmlns:a16="http://schemas.microsoft.com/office/drawing/2014/main" id="{12AFADAE-B108-7C42-BF4E-0A4635CD8D3C}"/>
              </a:ext>
            </a:extLst>
          </p:cNvPr>
          <p:cNvSpPr>
            <a:spLocks noGrp="1"/>
          </p:cNvSpPr>
          <p:nvPr>
            <p:ph type="sldNum" sz="quarter" idx="12"/>
          </p:nvPr>
        </p:nvSpPr>
        <p:spPr/>
        <p:txBody>
          <a:bodyPr/>
          <a:lstStyle>
            <a:lvl1pPr>
              <a:defRPr b="0" i="0"/>
            </a:lvl1pPr>
          </a:lstStyle>
          <a:p>
            <a:fld id="{7AE5DDF2-00DC-6647-A588-710F2B0C6A3A}" type="slidenum">
              <a:rPr kumimoji="1" lang="zh-CN" altLang="en-US" smtClean="0"/>
              <a:pPr/>
              <a:t>‹#›</a:t>
            </a:fld>
            <a:endParaRPr kumimoji="1" lang="zh-CN" altLang="en-US" dirty="0"/>
          </a:p>
        </p:txBody>
      </p:sp>
    </p:spTree>
    <p:extLst>
      <p:ext uri="{BB962C8B-B14F-4D97-AF65-F5344CB8AC3E}">
        <p14:creationId xmlns:p14="http://schemas.microsoft.com/office/powerpoint/2010/main" val="563853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4C6E89-917A-194E-9DAA-DB9BF0F61809}"/>
              </a:ext>
            </a:extLst>
          </p:cNvPr>
          <p:cNvSpPr>
            <a:spLocks noGrp="1"/>
          </p:cNvSpPr>
          <p:nvPr>
            <p:ph type="title"/>
          </p:nvPr>
        </p:nvSpPr>
        <p:spPr/>
        <p:txBody>
          <a:bodyPr/>
          <a:lstStyle>
            <a:lvl1pPr>
              <a:defRPr b="0" i="0"/>
            </a:lvl1pPr>
          </a:lstStyle>
          <a:p>
            <a:r>
              <a:rPr kumimoji="1" lang="zh-CN" altLang="en-US" dirty="0"/>
              <a:t>单击此处编辑母版标题样式</a:t>
            </a:r>
          </a:p>
        </p:txBody>
      </p:sp>
      <p:sp>
        <p:nvSpPr>
          <p:cNvPr id="3" name="日期占位符 2">
            <a:extLst>
              <a:ext uri="{FF2B5EF4-FFF2-40B4-BE49-F238E27FC236}">
                <a16:creationId xmlns:a16="http://schemas.microsoft.com/office/drawing/2014/main" id="{1BBD22EB-3CBC-654D-B65D-0FFAF1A0FE4A}"/>
              </a:ext>
            </a:extLst>
          </p:cNvPr>
          <p:cNvSpPr>
            <a:spLocks noGrp="1"/>
          </p:cNvSpPr>
          <p:nvPr>
            <p:ph type="dt" sz="half" idx="10"/>
          </p:nvPr>
        </p:nvSpPr>
        <p:spPr/>
        <p:txBody>
          <a:bodyPr/>
          <a:lstStyle>
            <a:lvl1pPr>
              <a:defRPr b="0" i="0"/>
            </a:lvl1pPr>
          </a:lstStyle>
          <a:p>
            <a:fld id="{758F0F6B-0456-0E4C-A73B-8916CE190220}" type="datetimeFigureOut">
              <a:rPr kumimoji="1" lang="zh-CN" altLang="en-US" smtClean="0"/>
              <a:pPr/>
              <a:t>2019/1/3</a:t>
            </a:fld>
            <a:endParaRPr kumimoji="1" lang="zh-CN" altLang="en-US" dirty="0"/>
          </a:p>
        </p:txBody>
      </p:sp>
      <p:sp>
        <p:nvSpPr>
          <p:cNvPr id="4" name="页脚占位符 3">
            <a:extLst>
              <a:ext uri="{FF2B5EF4-FFF2-40B4-BE49-F238E27FC236}">
                <a16:creationId xmlns:a16="http://schemas.microsoft.com/office/drawing/2014/main" id="{C9AA69DB-93AC-EC47-8D31-F5D1BA6F3E0B}"/>
              </a:ext>
            </a:extLst>
          </p:cNvPr>
          <p:cNvSpPr>
            <a:spLocks noGrp="1"/>
          </p:cNvSpPr>
          <p:nvPr>
            <p:ph type="ftr" sz="quarter" idx="11"/>
          </p:nvPr>
        </p:nvSpPr>
        <p:spPr/>
        <p:txBody>
          <a:bodyPr/>
          <a:lstStyle>
            <a:lvl1pPr>
              <a:defRPr b="0" i="0"/>
            </a:lvl1pPr>
          </a:lstStyle>
          <a:p>
            <a:endParaRPr kumimoji="1" lang="zh-CN" altLang="en-US" dirty="0"/>
          </a:p>
        </p:txBody>
      </p:sp>
      <p:sp>
        <p:nvSpPr>
          <p:cNvPr id="5" name="灯片编号占位符 4">
            <a:extLst>
              <a:ext uri="{FF2B5EF4-FFF2-40B4-BE49-F238E27FC236}">
                <a16:creationId xmlns:a16="http://schemas.microsoft.com/office/drawing/2014/main" id="{DE1586F4-139A-BC49-9D0E-C232C915378D}"/>
              </a:ext>
            </a:extLst>
          </p:cNvPr>
          <p:cNvSpPr>
            <a:spLocks noGrp="1"/>
          </p:cNvSpPr>
          <p:nvPr>
            <p:ph type="sldNum" sz="quarter" idx="12"/>
          </p:nvPr>
        </p:nvSpPr>
        <p:spPr/>
        <p:txBody>
          <a:bodyPr/>
          <a:lstStyle>
            <a:lvl1pPr>
              <a:defRPr b="0" i="0"/>
            </a:lvl1pPr>
          </a:lstStyle>
          <a:p>
            <a:fld id="{7AE5DDF2-00DC-6647-A588-710F2B0C6A3A}" type="slidenum">
              <a:rPr kumimoji="1" lang="zh-CN" altLang="en-US" smtClean="0"/>
              <a:pPr/>
              <a:t>‹#›</a:t>
            </a:fld>
            <a:endParaRPr kumimoji="1" lang="zh-CN" altLang="en-US" dirty="0"/>
          </a:p>
        </p:txBody>
      </p:sp>
    </p:spTree>
    <p:extLst>
      <p:ext uri="{BB962C8B-B14F-4D97-AF65-F5344CB8AC3E}">
        <p14:creationId xmlns:p14="http://schemas.microsoft.com/office/powerpoint/2010/main" val="3801575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7795BD4-3B08-CA4A-8148-0C7920A914AC}"/>
              </a:ext>
            </a:extLst>
          </p:cNvPr>
          <p:cNvSpPr>
            <a:spLocks noGrp="1"/>
          </p:cNvSpPr>
          <p:nvPr>
            <p:ph type="dt" sz="half" idx="10"/>
          </p:nvPr>
        </p:nvSpPr>
        <p:spPr/>
        <p:txBody>
          <a:bodyPr/>
          <a:lstStyle>
            <a:lvl1pPr>
              <a:defRPr b="0" i="0"/>
            </a:lvl1pPr>
          </a:lstStyle>
          <a:p>
            <a:fld id="{758F0F6B-0456-0E4C-A73B-8916CE190220}" type="datetimeFigureOut">
              <a:rPr kumimoji="1" lang="zh-CN" altLang="en-US" smtClean="0"/>
              <a:pPr/>
              <a:t>2019/1/3</a:t>
            </a:fld>
            <a:endParaRPr kumimoji="1" lang="zh-CN" altLang="en-US" dirty="0"/>
          </a:p>
        </p:txBody>
      </p:sp>
      <p:sp>
        <p:nvSpPr>
          <p:cNvPr id="3" name="页脚占位符 2">
            <a:extLst>
              <a:ext uri="{FF2B5EF4-FFF2-40B4-BE49-F238E27FC236}">
                <a16:creationId xmlns:a16="http://schemas.microsoft.com/office/drawing/2014/main" id="{71D7A947-2F70-FE41-A928-B63F31D10893}"/>
              </a:ext>
            </a:extLst>
          </p:cNvPr>
          <p:cNvSpPr>
            <a:spLocks noGrp="1"/>
          </p:cNvSpPr>
          <p:nvPr>
            <p:ph type="ftr" sz="quarter" idx="11"/>
          </p:nvPr>
        </p:nvSpPr>
        <p:spPr/>
        <p:txBody>
          <a:bodyPr/>
          <a:lstStyle>
            <a:lvl1pPr>
              <a:defRPr b="0" i="0"/>
            </a:lvl1pPr>
          </a:lstStyle>
          <a:p>
            <a:endParaRPr kumimoji="1" lang="zh-CN" altLang="en-US" dirty="0"/>
          </a:p>
        </p:txBody>
      </p:sp>
      <p:sp>
        <p:nvSpPr>
          <p:cNvPr id="4" name="灯片编号占位符 3">
            <a:extLst>
              <a:ext uri="{FF2B5EF4-FFF2-40B4-BE49-F238E27FC236}">
                <a16:creationId xmlns:a16="http://schemas.microsoft.com/office/drawing/2014/main" id="{252398E3-FF31-2A44-B133-E4B459385658}"/>
              </a:ext>
            </a:extLst>
          </p:cNvPr>
          <p:cNvSpPr>
            <a:spLocks noGrp="1"/>
          </p:cNvSpPr>
          <p:nvPr>
            <p:ph type="sldNum" sz="quarter" idx="12"/>
          </p:nvPr>
        </p:nvSpPr>
        <p:spPr/>
        <p:txBody>
          <a:bodyPr/>
          <a:lstStyle>
            <a:lvl1pPr>
              <a:defRPr b="0" i="0"/>
            </a:lvl1pPr>
          </a:lstStyle>
          <a:p>
            <a:fld id="{7AE5DDF2-00DC-6647-A588-710F2B0C6A3A}" type="slidenum">
              <a:rPr kumimoji="1" lang="zh-CN" altLang="en-US" smtClean="0"/>
              <a:pPr/>
              <a:t>‹#›</a:t>
            </a:fld>
            <a:endParaRPr kumimoji="1" lang="zh-CN" altLang="en-US" dirty="0"/>
          </a:p>
        </p:txBody>
      </p:sp>
    </p:spTree>
    <p:extLst>
      <p:ext uri="{BB962C8B-B14F-4D97-AF65-F5344CB8AC3E}">
        <p14:creationId xmlns:p14="http://schemas.microsoft.com/office/powerpoint/2010/main" val="2323678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3EEC6E-63D3-B645-A8F6-1BEFE971CCC9}"/>
              </a:ext>
            </a:extLst>
          </p:cNvPr>
          <p:cNvSpPr>
            <a:spLocks noGrp="1"/>
          </p:cNvSpPr>
          <p:nvPr>
            <p:ph type="title"/>
          </p:nvPr>
        </p:nvSpPr>
        <p:spPr>
          <a:xfrm>
            <a:off x="839788" y="457200"/>
            <a:ext cx="3932237" cy="1600200"/>
          </a:xfrm>
        </p:spPr>
        <p:txBody>
          <a:bodyPr anchor="b"/>
          <a:lstStyle>
            <a:lvl1pPr>
              <a:defRPr sz="3200" b="0" i="0"/>
            </a:lvl1pPr>
          </a:lstStyle>
          <a:p>
            <a:r>
              <a:rPr kumimoji="1" lang="zh-CN" altLang="en-US" dirty="0"/>
              <a:t>单击此处编辑母版标题样式</a:t>
            </a:r>
          </a:p>
        </p:txBody>
      </p:sp>
      <p:sp>
        <p:nvSpPr>
          <p:cNvPr id="3" name="内容占位符 2">
            <a:extLst>
              <a:ext uri="{FF2B5EF4-FFF2-40B4-BE49-F238E27FC236}">
                <a16:creationId xmlns:a16="http://schemas.microsoft.com/office/drawing/2014/main" id="{3D9AB8CD-44C2-0144-B87E-B8DCAD565B11}"/>
              </a:ext>
            </a:extLst>
          </p:cNvPr>
          <p:cNvSpPr>
            <a:spLocks noGrp="1"/>
          </p:cNvSpPr>
          <p:nvPr>
            <p:ph idx="1"/>
          </p:nvPr>
        </p:nvSpPr>
        <p:spPr>
          <a:xfrm>
            <a:off x="5183188" y="987425"/>
            <a:ext cx="6172200" cy="4873625"/>
          </a:xfrm>
        </p:spPr>
        <p:txBody>
          <a:bodyPr/>
          <a:lstStyle>
            <a:lvl1pPr>
              <a:defRPr sz="3200" b="0" i="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dirty="0"/>
              <a:t>编辑母版文本样式
第二级
第三级
第四级
第五级</a:t>
            </a:r>
          </a:p>
        </p:txBody>
      </p:sp>
      <p:sp>
        <p:nvSpPr>
          <p:cNvPr id="4" name="文本占位符 3">
            <a:extLst>
              <a:ext uri="{FF2B5EF4-FFF2-40B4-BE49-F238E27FC236}">
                <a16:creationId xmlns:a16="http://schemas.microsoft.com/office/drawing/2014/main" id="{E8436C09-C21C-3840-92A0-F0BF6093CDBA}"/>
              </a:ext>
            </a:extLst>
          </p:cNvPr>
          <p:cNvSpPr>
            <a:spLocks noGrp="1"/>
          </p:cNvSpPr>
          <p:nvPr>
            <p:ph type="body" sz="half" idx="2"/>
          </p:nvPr>
        </p:nvSpPr>
        <p:spPr>
          <a:xfrm>
            <a:off x="839788" y="2057400"/>
            <a:ext cx="3932237" cy="3811588"/>
          </a:xfrm>
        </p:spPr>
        <p:txBody>
          <a:bodyPr/>
          <a:lstStyle>
            <a:lvl1pPr marL="0" indent="0">
              <a:buNone/>
              <a:defRPr sz="1600" b="0" i="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dirty="0"/>
              <a:t>编辑母版文本样式
第二级
第三级
第四级
第五级</a:t>
            </a:r>
          </a:p>
        </p:txBody>
      </p:sp>
      <p:sp>
        <p:nvSpPr>
          <p:cNvPr id="5" name="日期占位符 4">
            <a:extLst>
              <a:ext uri="{FF2B5EF4-FFF2-40B4-BE49-F238E27FC236}">
                <a16:creationId xmlns:a16="http://schemas.microsoft.com/office/drawing/2014/main" id="{0A8D9CEC-DEBC-544A-890A-0158BD912AD4}"/>
              </a:ext>
            </a:extLst>
          </p:cNvPr>
          <p:cNvSpPr>
            <a:spLocks noGrp="1"/>
          </p:cNvSpPr>
          <p:nvPr>
            <p:ph type="dt" sz="half" idx="10"/>
          </p:nvPr>
        </p:nvSpPr>
        <p:spPr/>
        <p:txBody>
          <a:bodyPr/>
          <a:lstStyle>
            <a:lvl1pPr>
              <a:defRPr b="0" i="0"/>
            </a:lvl1pPr>
          </a:lstStyle>
          <a:p>
            <a:fld id="{758F0F6B-0456-0E4C-A73B-8916CE190220}" type="datetimeFigureOut">
              <a:rPr kumimoji="1" lang="zh-CN" altLang="en-US" smtClean="0"/>
              <a:pPr/>
              <a:t>2019/1/3</a:t>
            </a:fld>
            <a:endParaRPr kumimoji="1" lang="zh-CN" altLang="en-US" dirty="0"/>
          </a:p>
        </p:txBody>
      </p:sp>
      <p:sp>
        <p:nvSpPr>
          <p:cNvPr id="6" name="页脚占位符 5">
            <a:extLst>
              <a:ext uri="{FF2B5EF4-FFF2-40B4-BE49-F238E27FC236}">
                <a16:creationId xmlns:a16="http://schemas.microsoft.com/office/drawing/2014/main" id="{7A98D96D-4CB6-3F4A-82E6-DB4C2658321A}"/>
              </a:ext>
            </a:extLst>
          </p:cNvPr>
          <p:cNvSpPr>
            <a:spLocks noGrp="1"/>
          </p:cNvSpPr>
          <p:nvPr>
            <p:ph type="ftr" sz="quarter" idx="11"/>
          </p:nvPr>
        </p:nvSpPr>
        <p:spPr/>
        <p:txBody>
          <a:bodyPr/>
          <a:lstStyle>
            <a:lvl1pPr>
              <a:defRPr b="0" i="0"/>
            </a:lvl1pPr>
          </a:lstStyle>
          <a:p>
            <a:endParaRPr kumimoji="1" lang="zh-CN" altLang="en-US" dirty="0"/>
          </a:p>
        </p:txBody>
      </p:sp>
      <p:sp>
        <p:nvSpPr>
          <p:cNvPr id="7" name="灯片编号占位符 6">
            <a:extLst>
              <a:ext uri="{FF2B5EF4-FFF2-40B4-BE49-F238E27FC236}">
                <a16:creationId xmlns:a16="http://schemas.microsoft.com/office/drawing/2014/main" id="{42A01AB7-DC9F-CD4E-94AA-D835BA3103E0}"/>
              </a:ext>
            </a:extLst>
          </p:cNvPr>
          <p:cNvSpPr>
            <a:spLocks noGrp="1"/>
          </p:cNvSpPr>
          <p:nvPr>
            <p:ph type="sldNum" sz="quarter" idx="12"/>
          </p:nvPr>
        </p:nvSpPr>
        <p:spPr/>
        <p:txBody>
          <a:bodyPr/>
          <a:lstStyle>
            <a:lvl1pPr>
              <a:defRPr b="0" i="0"/>
            </a:lvl1pPr>
          </a:lstStyle>
          <a:p>
            <a:fld id="{7AE5DDF2-00DC-6647-A588-710F2B0C6A3A}" type="slidenum">
              <a:rPr kumimoji="1" lang="zh-CN" altLang="en-US" smtClean="0"/>
              <a:pPr/>
              <a:t>‹#›</a:t>
            </a:fld>
            <a:endParaRPr kumimoji="1" lang="zh-CN" altLang="en-US" dirty="0"/>
          </a:p>
        </p:txBody>
      </p:sp>
    </p:spTree>
    <p:extLst>
      <p:ext uri="{BB962C8B-B14F-4D97-AF65-F5344CB8AC3E}">
        <p14:creationId xmlns:p14="http://schemas.microsoft.com/office/powerpoint/2010/main" val="2572747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C342DF-3BBA-2749-BA50-214EC886856C}"/>
              </a:ext>
            </a:extLst>
          </p:cNvPr>
          <p:cNvSpPr>
            <a:spLocks noGrp="1"/>
          </p:cNvSpPr>
          <p:nvPr>
            <p:ph type="title"/>
          </p:nvPr>
        </p:nvSpPr>
        <p:spPr>
          <a:xfrm>
            <a:off x="839788" y="457200"/>
            <a:ext cx="3932237" cy="1600200"/>
          </a:xfrm>
        </p:spPr>
        <p:txBody>
          <a:bodyPr anchor="b"/>
          <a:lstStyle>
            <a:lvl1pPr>
              <a:defRPr sz="3200" b="0" i="0"/>
            </a:lvl1pPr>
          </a:lstStyle>
          <a:p>
            <a:r>
              <a:rPr kumimoji="1" lang="zh-CN" altLang="en-US" dirty="0"/>
              <a:t>单击此处编辑母版标题样式</a:t>
            </a:r>
          </a:p>
        </p:txBody>
      </p:sp>
      <p:sp>
        <p:nvSpPr>
          <p:cNvPr id="3" name="图片占位符 2">
            <a:extLst>
              <a:ext uri="{FF2B5EF4-FFF2-40B4-BE49-F238E27FC236}">
                <a16:creationId xmlns:a16="http://schemas.microsoft.com/office/drawing/2014/main" id="{F30C4475-BA4E-3B4F-AF7F-FF0357ABE265}"/>
              </a:ext>
            </a:extLst>
          </p:cNvPr>
          <p:cNvSpPr>
            <a:spLocks noGrp="1"/>
          </p:cNvSpPr>
          <p:nvPr>
            <p:ph type="pic" idx="1"/>
          </p:nvPr>
        </p:nvSpPr>
        <p:spPr>
          <a:xfrm>
            <a:off x="5183188" y="987425"/>
            <a:ext cx="6172200" cy="4873625"/>
          </a:xfrm>
        </p:spPr>
        <p:txBody>
          <a:bodyPr/>
          <a:lstStyle>
            <a:lvl1pPr marL="0" indent="0">
              <a:buNone/>
              <a:defRPr sz="3200" b="0" i="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dirty="0"/>
          </a:p>
        </p:txBody>
      </p:sp>
      <p:sp>
        <p:nvSpPr>
          <p:cNvPr id="4" name="文本占位符 3">
            <a:extLst>
              <a:ext uri="{FF2B5EF4-FFF2-40B4-BE49-F238E27FC236}">
                <a16:creationId xmlns:a16="http://schemas.microsoft.com/office/drawing/2014/main" id="{E274F5D6-1AA7-E943-AC60-BFE89F2803EE}"/>
              </a:ext>
            </a:extLst>
          </p:cNvPr>
          <p:cNvSpPr>
            <a:spLocks noGrp="1"/>
          </p:cNvSpPr>
          <p:nvPr>
            <p:ph type="body" sz="half" idx="2"/>
          </p:nvPr>
        </p:nvSpPr>
        <p:spPr>
          <a:xfrm>
            <a:off x="839788" y="2057400"/>
            <a:ext cx="3932237" cy="3811588"/>
          </a:xfrm>
        </p:spPr>
        <p:txBody>
          <a:bodyPr/>
          <a:lstStyle>
            <a:lvl1pPr marL="0" indent="0">
              <a:buNone/>
              <a:defRPr sz="1600" b="0" i="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dirty="0"/>
              <a:t>编辑母版文本样式
第二级
第三级
第四级
第五级</a:t>
            </a:r>
          </a:p>
        </p:txBody>
      </p:sp>
      <p:sp>
        <p:nvSpPr>
          <p:cNvPr id="5" name="日期占位符 4">
            <a:extLst>
              <a:ext uri="{FF2B5EF4-FFF2-40B4-BE49-F238E27FC236}">
                <a16:creationId xmlns:a16="http://schemas.microsoft.com/office/drawing/2014/main" id="{76F955CB-4C80-304F-829D-5EC857C58382}"/>
              </a:ext>
            </a:extLst>
          </p:cNvPr>
          <p:cNvSpPr>
            <a:spLocks noGrp="1"/>
          </p:cNvSpPr>
          <p:nvPr>
            <p:ph type="dt" sz="half" idx="10"/>
          </p:nvPr>
        </p:nvSpPr>
        <p:spPr/>
        <p:txBody>
          <a:bodyPr/>
          <a:lstStyle>
            <a:lvl1pPr>
              <a:defRPr b="0" i="0"/>
            </a:lvl1pPr>
          </a:lstStyle>
          <a:p>
            <a:fld id="{758F0F6B-0456-0E4C-A73B-8916CE190220}" type="datetimeFigureOut">
              <a:rPr kumimoji="1" lang="zh-CN" altLang="en-US" smtClean="0"/>
              <a:pPr/>
              <a:t>2019/1/3</a:t>
            </a:fld>
            <a:endParaRPr kumimoji="1" lang="zh-CN" altLang="en-US" dirty="0"/>
          </a:p>
        </p:txBody>
      </p:sp>
      <p:sp>
        <p:nvSpPr>
          <p:cNvPr id="6" name="页脚占位符 5">
            <a:extLst>
              <a:ext uri="{FF2B5EF4-FFF2-40B4-BE49-F238E27FC236}">
                <a16:creationId xmlns:a16="http://schemas.microsoft.com/office/drawing/2014/main" id="{0D8AED90-4BB1-8147-BEE8-759291287F23}"/>
              </a:ext>
            </a:extLst>
          </p:cNvPr>
          <p:cNvSpPr>
            <a:spLocks noGrp="1"/>
          </p:cNvSpPr>
          <p:nvPr>
            <p:ph type="ftr" sz="quarter" idx="11"/>
          </p:nvPr>
        </p:nvSpPr>
        <p:spPr/>
        <p:txBody>
          <a:bodyPr/>
          <a:lstStyle>
            <a:lvl1pPr>
              <a:defRPr b="0" i="0"/>
            </a:lvl1pPr>
          </a:lstStyle>
          <a:p>
            <a:endParaRPr kumimoji="1" lang="zh-CN" altLang="en-US" dirty="0"/>
          </a:p>
        </p:txBody>
      </p:sp>
      <p:sp>
        <p:nvSpPr>
          <p:cNvPr id="7" name="灯片编号占位符 6">
            <a:extLst>
              <a:ext uri="{FF2B5EF4-FFF2-40B4-BE49-F238E27FC236}">
                <a16:creationId xmlns:a16="http://schemas.microsoft.com/office/drawing/2014/main" id="{3C829360-89F9-4347-AFC6-BF04A3175F2E}"/>
              </a:ext>
            </a:extLst>
          </p:cNvPr>
          <p:cNvSpPr>
            <a:spLocks noGrp="1"/>
          </p:cNvSpPr>
          <p:nvPr>
            <p:ph type="sldNum" sz="quarter" idx="12"/>
          </p:nvPr>
        </p:nvSpPr>
        <p:spPr/>
        <p:txBody>
          <a:bodyPr/>
          <a:lstStyle>
            <a:lvl1pPr>
              <a:defRPr b="0" i="0"/>
            </a:lvl1pPr>
          </a:lstStyle>
          <a:p>
            <a:fld id="{7AE5DDF2-00DC-6647-A588-710F2B0C6A3A}" type="slidenum">
              <a:rPr kumimoji="1" lang="zh-CN" altLang="en-US" smtClean="0"/>
              <a:pPr/>
              <a:t>‹#›</a:t>
            </a:fld>
            <a:endParaRPr kumimoji="1" lang="zh-CN" altLang="en-US" dirty="0"/>
          </a:p>
        </p:txBody>
      </p:sp>
    </p:spTree>
    <p:extLst>
      <p:ext uri="{BB962C8B-B14F-4D97-AF65-F5344CB8AC3E}">
        <p14:creationId xmlns:p14="http://schemas.microsoft.com/office/powerpoint/2010/main" val="23645738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71061A2-1C73-D546-A7CC-3E19140817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D8DA553C-35AA-1446-A796-B839C1F1E4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dirty="0"/>
              <a:t>编辑母版文本样式
第二级
第三级
第四级
第五级</a:t>
            </a:r>
          </a:p>
        </p:txBody>
      </p:sp>
      <p:sp>
        <p:nvSpPr>
          <p:cNvPr id="4" name="日期占位符 3">
            <a:extLst>
              <a:ext uri="{FF2B5EF4-FFF2-40B4-BE49-F238E27FC236}">
                <a16:creationId xmlns:a16="http://schemas.microsoft.com/office/drawing/2014/main" id="{61A0FCAE-FC97-384A-9E17-13ADD70D70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Times New Roman" panose="02020603050405020304" pitchFamily="18" charset="0"/>
              </a:defRPr>
            </a:lvl1pPr>
          </a:lstStyle>
          <a:p>
            <a:fld id="{758F0F6B-0456-0E4C-A73B-8916CE190220}" type="datetimeFigureOut">
              <a:rPr kumimoji="1" lang="zh-CN" altLang="en-US" smtClean="0"/>
              <a:pPr/>
              <a:t>2019/1/3</a:t>
            </a:fld>
            <a:endParaRPr kumimoji="1" lang="zh-CN" altLang="en-US" dirty="0"/>
          </a:p>
        </p:txBody>
      </p:sp>
      <p:sp>
        <p:nvSpPr>
          <p:cNvPr id="5" name="页脚占位符 4">
            <a:extLst>
              <a:ext uri="{FF2B5EF4-FFF2-40B4-BE49-F238E27FC236}">
                <a16:creationId xmlns:a16="http://schemas.microsoft.com/office/drawing/2014/main" id="{12DB24D4-95DC-6B46-8D9C-BFB979B855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Times New Roman" panose="02020603050405020304" pitchFamily="18" charset="0"/>
              </a:defRPr>
            </a:lvl1pPr>
          </a:lstStyle>
          <a:p>
            <a:endParaRPr kumimoji="1" lang="zh-CN" altLang="en-US" dirty="0"/>
          </a:p>
        </p:txBody>
      </p:sp>
      <p:sp>
        <p:nvSpPr>
          <p:cNvPr id="6" name="灯片编号占位符 5">
            <a:extLst>
              <a:ext uri="{FF2B5EF4-FFF2-40B4-BE49-F238E27FC236}">
                <a16:creationId xmlns:a16="http://schemas.microsoft.com/office/drawing/2014/main" id="{87455C48-AADD-7E46-B100-7191BD3A69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Times New Roman" panose="02020603050405020304" pitchFamily="18" charset="0"/>
              </a:defRPr>
            </a:lvl1pPr>
          </a:lstStyle>
          <a:p>
            <a:fld id="{7AE5DDF2-00DC-6647-A588-710F2B0C6A3A}" type="slidenum">
              <a:rPr kumimoji="1" lang="zh-CN" altLang="en-US" smtClean="0"/>
              <a:pPr/>
              <a:t>‹#›</a:t>
            </a:fld>
            <a:endParaRPr kumimoji="1" lang="zh-CN" altLang="en-US" dirty="0"/>
          </a:p>
        </p:txBody>
      </p:sp>
    </p:spTree>
    <p:extLst>
      <p:ext uri="{BB962C8B-B14F-4D97-AF65-F5344CB8AC3E}">
        <p14:creationId xmlns:p14="http://schemas.microsoft.com/office/powerpoint/2010/main" val="30046973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0" i="0" kern="1200">
          <a:solidFill>
            <a:schemeClr val="tx1"/>
          </a:solidFill>
          <a:latin typeface="Times New Roman" panose="02020603050405020304"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jpg"/></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B7FDA2-B28F-734B-926F-651B6FAA4AF3}"/>
              </a:ext>
            </a:extLst>
          </p:cNvPr>
          <p:cNvSpPr>
            <a:spLocks noGrp="1"/>
          </p:cNvSpPr>
          <p:nvPr>
            <p:ph type="ctrTitle"/>
          </p:nvPr>
        </p:nvSpPr>
        <p:spPr/>
        <p:txBody>
          <a:bodyPr/>
          <a:lstStyle/>
          <a:p>
            <a:r>
              <a:rPr kumimoji="1" lang="en-US" altLang="zh-CN" dirty="0"/>
              <a:t>Image style transform</a:t>
            </a:r>
            <a:endParaRPr kumimoji="1" lang="zh-CN" altLang="en-US" dirty="0"/>
          </a:p>
        </p:txBody>
      </p:sp>
      <p:sp>
        <p:nvSpPr>
          <p:cNvPr id="3" name="副标题 2">
            <a:extLst>
              <a:ext uri="{FF2B5EF4-FFF2-40B4-BE49-F238E27FC236}">
                <a16:creationId xmlns:a16="http://schemas.microsoft.com/office/drawing/2014/main" id="{4F902913-DDCB-B443-87FF-A74CF6C32861}"/>
              </a:ext>
            </a:extLst>
          </p:cNvPr>
          <p:cNvSpPr>
            <a:spLocks noGrp="1"/>
          </p:cNvSpPr>
          <p:nvPr>
            <p:ph type="subTitle" idx="1"/>
          </p:nvPr>
        </p:nvSpPr>
        <p:spPr>
          <a:xfrm>
            <a:off x="1066799" y="3990609"/>
            <a:ext cx="11007969" cy="1655762"/>
          </a:xfrm>
        </p:spPr>
        <p:txBody>
          <a:bodyPr/>
          <a:lstStyle/>
          <a:p>
            <a:r>
              <a:rPr kumimoji="1" lang="en-US" altLang="zh-CN" dirty="0"/>
              <a:t>Chen </a:t>
            </a:r>
            <a:r>
              <a:rPr kumimoji="1" lang="en-US" altLang="zh-CN" dirty="0" err="1"/>
              <a:t>Jinye</a:t>
            </a:r>
            <a:r>
              <a:rPr kumimoji="1" lang="en-US" altLang="zh-CN" dirty="0"/>
              <a:t>, Deng Bowen, Deng </a:t>
            </a:r>
            <a:r>
              <a:rPr kumimoji="1" lang="en-US" altLang="zh-CN" dirty="0" err="1"/>
              <a:t>Chenguang</a:t>
            </a:r>
            <a:r>
              <a:rPr kumimoji="1" lang="en-US" altLang="zh-CN" dirty="0"/>
              <a:t>, Qian </a:t>
            </a:r>
            <a:r>
              <a:rPr kumimoji="1" lang="en-US" altLang="zh-CN" dirty="0" err="1"/>
              <a:t>Yicheng</a:t>
            </a:r>
            <a:r>
              <a:rPr kumimoji="1" lang="en-US" altLang="zh-CN" dirty="0"/>
              <a:t>, Tu </a:t>
            </a:r>
            <a:r>
              <a:rPr kumimoji="1" lang="en-US" altLang="zh-CN" dirty="0" err="1"/>
              <a:t>Zhi</a:t>
            </a:r>
            <a:r>
              <a:rPr kumimoji="1" lang="en-US" altLang="zh-CN" dirty="0"/>
              <a:t>, Zou </a:t>
            </a:r>
            <a:r>
              <a:rPr kumimoji="1" lang="en-US" altLang="zh-CN" dirty="0" err="1"/>
              <a:t>Muyang</a:t>
            </a:r>
            <a:endParaRPr kumimoji="1" lang="zh-CN" altLang="en-US" dirty="0"/>
          </a:p>
        </p:txBody>
      </p:sp>
    </p:spTree>
    <p:extLst>
      <p:ext uri="{BB962C8B-B14F-4D97-AF65-F5344CB8AC3E}">
        <p14:creationId xmlns:p14="http://schemas.microsoft.com/office/powerpoint/2010/main" val="2994292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029598-BF40-7144-AD3E-B8C223957A1D}"/>
              </a:ext>
            </a:extLst>
          </p:cNvPr>
          <p:cNvSpPr>
            <a:spLocks noGrp="1"/>
          </p:cNvSpPr>
          <p:nvPr>
            <p:ph type="title"/>
          </p:nvPr>
        </p:nvSpPr>
        <p:spPr/>
        <p:txBody>
          <a:bodyPr/>
          <a:lstStyle/>
          <a:p>
            <a:r>
              <a:rPr lang="es-ES" altLang="zh-CN" dirty="0" err="1"/>
              <a:t>Adversarial</a:t>
            </a:r>
            <a:r>
              <a:rPr lang="es-ES" altLang="zh-CN" dirty="0"/>
              <a:t> </a:t>
            </a:r>
            <a:r>
              <a:rPr lang="es-ES" altLang="zh-CN" dirty="0" err="1"/>
              <a:t>loss</a:t>
            </a:r>
            <a:r>
              <a:rPr lang="es-ES" altLang="zh-CN" dirty="0"/>
              <a:t> </a:t>
            </a:r>
            <a:r>
              <a:rPr lang="es-ES" altLang="zh-CN" dirty="0" err="1"/>
              <a:t>L</a:t>
            </a:r>
            <a:r>
              <a:rPr lang="es-ES" altLang="zh-CN" baseline="-25000" dirty="0" err="1"/>
              <a:t>adv</a:t>
            </a:r>
            <a:r>
              <a:rPr lang="es-ES" altLang="zh-CN" dirty="0"/>
              <a:t> (G, D) </a:t>
            </a:r>
            <a:endParaRPr kumimoji="1" lang="zh-CN" altLang="en-US" dirty="0"/>
          </a:p>
        </p:txBody>
      </p:sp>
      <p:sp>
        <p:nvSpPr>
          <p:cNvPr id="3" name="内容占位符 2">
            <a:extLst>
              <a:ext uri="{FF2B5EF4-FFF2-40B4-BE49-F238E27FC236}">
                <a16:creationId xmlns:a16="http://schemas.microsoft.com/office/drawing/2014/main" id="{E5503DA7-607E-4142-A1E0-411C9AC907E9}"/>
              </a:ext>
            </a:extLst>
          </p:cNvPr>
          <p:cNvSpPr>
            <a:spLocks noGrp="1"/>
          </p:cNvSpPr>
          <p:nvPr>
            <p:ph idx="1"/>
          </p:nvPr>
        </p:nvSpPr>
        <p:spPr>
          <a:xfrm>
            <a:off x="838200" y="1825624"/>
            <a:ext cx="10829544" cy="4935393"/>
          </a:xfrm>
        </p:spPr>
        <p:txBody>
          <a:bodyPr>
            <a:normAutofit/>
          </a:bodyPr>
          <a:lstStyle/>
          <a:p>
            <a:r>
              <a:rPr lang="en" altLang="zh-CN" dirty="0"/>
              <a:t>In </a:t>
            </a:r>
            <a:r>
              <a:rPr lang="en" altLang="zh-CN" dirty="0" err="1"/>
              <a:t>CartoonGAN</a:t>
            </a:r>
            <a:r>
              <a:rPr lang="en" altLang="zh-CN" dirty="0"/>
              <a:t>, the goal of training the discriminator D is to maximize: </a:t>
            </a:r>
          </a:p>
          <a:p>
            <a:pPr lvl="1"/>
            <a:r>
              <a:rPr lang="en" altLang="zh-CN" dirty="0">
                <a:latin typeface="Times New Roman" panose="02020603050405020304" pitchFamily="18" charset="0"/>
                <a:cs typeface="Times New Roman" panose="02020603050405020304" pitchFamily="18" charset="0"/>
              </a:rPr>
              <a:t>The probability of assigning the correct label to G(</a:t>
            </a:r>
            <a:r>
              <a:rPr lang="en" altLang="zh-CN" dirty="0" err="1">
                <a:latin typeface="Times New Roman" panose="02020603050405020304" pitchFamily="18" charset="0"/>
                <a:cs typeface="Times New Roman" panose="02020603050405020304" pitchFamily="18" charset="0"/>
              </a:rPr>
              <a:t>p</a:t>
            </a:r>
            <a:r>
              <a:rPr lang="en" altLang="zh-CN" baseline="-25000" dirty="0" err="1">
                <a:latin typeface="Times New Roman" panose="02020603050405020304" pitchFamily="18" charset="0"/>
                <a:cs typeface="Times New Roman" panose="02020603050405020304" pitchFamily="18" charset="0"/>
              </a:rPr>
              <a:t>k</a:t>
            </a:r>
            <a:r>
              <a:rPr lang="en" altLang="zh-CN" dirty="0">
                <a:latin typeface="Times New Roman" panose="02020603050405020304" pitchFamily="18" charset="0"/>
                <a:cs typeface="Times New Roman" panose="02020603050405020304" pitchFamily="18" charset="0"/>
              </a:rPr>
              <a:t>), </a:t>
            </a:r>
          </a:p>
          <a:p>
            <a:pPr lvl="1"/>
            <a:r>
              <a:rPr lang="en" altLang="zh-CN" dirty="0">
                <a:latin typeface="Times New Roman" panose="02020603050405020304" pitchFamily="18" charset="0"/>
                <a:cs typeface="Times New Roman" panose="02020603050405020304" pitchFamily="18" charset="0"/>
              </a:rPr>
              <a:t>the cartoon images without clear edges (i.e., </a:t>
            </a:r>
            <a:r>
              <a:rPr lang="en" altLang="zh-CN" dirty="0" err="1">
                <a:latin typeface="Times New Roman" panose="02020603050405020304" pitchFamily="18" charset="0"/>
                <a:cs typeface="Times New Roman" panose="02020603050405020304" pitchFamily="18" charset="0"/>
              </a:rPr>
              <a:t>e</a:t>
            </a:r>
            <a:r>
              <a:rPr lang="en" altLang="zh-CN" baseline="-25000" dirty="0" err="1">
                <a:latin typeface="Times New Roman" panose="02020603050405020304" pitchFamily="18" charset="0"/>
                <a:cs typeface="Times New Roman" panose="02020603050405020304" pitchFamily="18" charset="0"/>
              </a:rPr>
              <a:t>j</a:t>
            </a:r>
            <a:r>
              <a:rPr lang="en" altLang="zh-CN" dirty="0">
                <a:latin typeface="Times New Roman" panose="02020603050405020304" pitchFamily="18" charset="0"/>
                <a:cs typeface="Times New Roman" panose="02020603050405020304" pitchFamily="18" charset="0"/>
              </a:rPr>
              <a:t>∈ </a:t>
            </a:r>
            <a:r>
              <a:rPr lang="en" altLang="zh-CN" dirty="0" err="1">
                <a:latin typeface="Times New Roman" panose="02020603050405020304" pitchFamily="18" charset="0"/>
                <a:cs typeface="Times New Roman" panose="02020603050405020304" pitchFamily="18" charset="0"/>
              </a:rPr>
              <a:t>S</a:t>
            </a:r>
            <a:r>
              <a:rPr lang="en" altLang="zh-CN" baseline="-25000" dirty="0" err="1">
                <a:latin typeface="Times New Roman" panose="02020603050405020304" pitchFamily="18" charset="0"/>
                <a:cs typeface="Times New Roman" panose="02020603050405020304" pitchFamily="18" charset="0"/>
              </a:rPr>
              <a:t>data</a:t>
            </a:r>
            <a:r>
              <a:rPr lang="en" altLang="zh-CN" dirty="0">
                <a:latin typeface="Times New Roman" panose="02020603050405020304" pitchFamily="18" charset="0"/>
                <a:cs typeface="Times New Roman" panose="02020603050405020304" pitchFamily="18" charset="0"/>
              </a:rPr>
              <a:t>(e)) </a:t>
            </a:r>
          </a:p>
          <a:p>
            <a:pPr lvl="1"/>
            <a:r>
              <a:rPr lang="en" altLang="zh-CN" dirty="0">
                <a:latin typeface="Times New Roman" panose="02020603050405020304" pitchFamily="18" charset="0"/>
                <a:cs typeface="Times New Roman" panose="02020603050405020304" pitchFamily="18" charset="0"/>
              </a:rPr>
              <a:t>the real cartoon images (i.e., c</a:t>
            </a:r>
            <a:r>
              <a:rPr lang="en" altLang="zh-CN" baseline="-25000" dirty="0">
                <a:latin typeface="Times New Roman" panose="02020603050405020304" pitchFamily="18" charset="0"/>
                <a:cs typeface="Times New Roman" panose="02020603050405020304" pitchFamily="18" charset="0"/>
              </a:rPr>
              <a:t>i</a:t>
            </a:r>
            <a:r>
              <a:rPr lang="en" altLang="zh-CN" dirty="0">
                <a:latin typeface="Times New Roman" panose="02020603050405020304" pitchFamily="18" charset="0"/>
                <a:cs typeface="Times New Roman" panose="02020603050405020304" pitchFamily="18" charset="0"/>
              </a:rPr>
              <a:t>∈ </a:t>
            </a:r>
            <a:r>
              <a:rPr lang="en" altLang="zh-CN" dirty="0" err="1">
                <a:latin typeface="Times New Roman" panose="02020603050405020304" pitchFamily="18" charset="0"/>
                <a:cs typeface="Times New Roman" panose="02020603050405020304" pitchFamily="18" charset="0"/>
              </a:rPr>
              <a:t>S</a:t>
            </a:r>
            <a:r>
              <a:rPr lang="en" altLang="zh-CN" baseline="-25000" dirty="0" err="1">
                <a:latin typeface="Times New Roman" panose="02020603050405020304" pitchFamily="18" charset="0"/>
                <a:cs typeface="Times New Roman" panose="02020603050405020304" pitchFamily="18" charset="0"/>
              </a:rPr>
              <a:t>data</a:t>
            </a:r>
            <a:r>
              <a:rPr lang="en" altLang="zh-CN" dirty="0">
                <a:latin typeface="Times New Roman" panose="02020603050405020304" pitchFamily="18" charset="0"/>
                <a:cs typeface="Times New Roman" panose="02020603050405020304" pitchFamily="18" charset="0"/>
              </a:rPr>
              <a:t>(c))</a:t>
            </a:r>
          </a:p>
          <a:p>
            <a:pPr lvl="1"/>
            <a:endParaRPr lang="en" altLang="zh-CN" dirty="0">
              <a:latin typeface="Times New Roman" panose="02020603050405020304" pitchFamily="18" charset="0"/>
              <a:cs typeface="Times New Roman" panose="02020603050405020304" pitchFamily="18" charset="0"/>
            </a:endParaRPr>
          </a:p>
          <a:p>
            <a:pPr lvl="1"/>
            <a:endParaRPr lang="en" altLang="zh-CN" dirty="0">
              <a:latin typeface="Times New Roman" panose="02020603050405020304" pitchFamily="18" charset="0"/>
              <a:cs typeface="Times New Roman" panose="02020603050405020304" pitchFamily="18" charset="0"/>
            </a:endParaRPr>
          </a:p>
          <a:p>
            <a:pPr lvl="1"/>
            <a:endParaRPr kumimoji="1" lang="en-US" altLang="zh-CN" dirty="0"/>
          </a:p>
          <a:p>
            <a:pPr lvl="1"/>
            <a:endParaRPr kumimoji="1" lang="en-US" altLang="zh-CN" dirty="0"/>
          </a:p>
          <a:p>
            <a:pPr lvl="1"/>
            <a:endParaRPr kumimoji="1" lang="en-US" altLang="zh-CN" dirty="0"/>
          </a:p>
          <a:p>
            <a:pPr lvl="1"/>
            <a:endParaRPr kumimoji="1" lang="en-US" altLang="zh-CN" dirty="0"/>
          </a:p>
          <a:p>
            <a:pPr lvl="1"/>
            <a:endParaRPr kumimoji="1" lang="en-US" altLang="zh-CN" dirty="0"/>
          </a:p>
          <a:p>
            <a:pPr lvl="1"/>
            <a:r>
              <a:rPr kumimoji="1" lang="en-US" altLang="zh-CN" dirty="0">
                <a:solidFill>
                  <a:srgbClr val="FF0000"/>
                </a:solidFill>
              </a:rPr>
              <a:t>The second item is added to </a:t>
            </a:r>
            <a:r>
              <a:rPr lang="es-ES" altLang="zh-CN" dirty="0">
                <a:solidFill>
                  <a:srgbClr val="FF0000"/>
                </a:solidFill>
              </a:rPr>
              <a:t>L</a:t>
            </a:r>
            <a:r>
              <a:rPr lang="es-ES" altLang="zh-CN" baseline="-25000" dirty="0">
                <a:solidFill>
                  <a:srgbClr val="FF0000"/>
                </a:solidFill>
              </a:rPr>
              <a:t>adv</a:t>
            </a:r>
            <a:r>
              <a:rPr lang="es-ES" altLang="zh-CN" dirty="0">
                <a:solidFill>
                  <a:srgbClr val="FF0000"/>
                </a:solidFill>
              </a:rPr>
              <a:t> (G, D) of usuall GANs.</a:t>
            </a:r>
            <a:endParaRPr kumimoji="1" lang="en-US" altLang="zh-CN" dirty="0">
              <a:solidFill>
                <a:srgbClr val="FF0000"/>
              </a:solidFill>
            </a:endParaRPr>
          </a:p>
        </p:txBody>
      </p:sp>
      <p:pic>
        <p:nvPicPr>
          <p:cNvPr id="4" name="图片 3">
            <a:extLst>
              <a:ext uri="{FF2B5EF4-FFF2-40B4-BE49-F238E27FC236}">
                <a16:creationId xmlns:a16="http://schemas.microsoft.com/office/drawing/2014/main" id="{AE6AD9A8-9B9E-8F48-9F73-8B433D2A57EF}"/>
              </a:ext>
            </a:extLst>
          </p:cNvPr>
          <p:cNvPicPr>
            <a:picLocks noChangeAspect="1"/>
          </p:cNvPicPr>
          <p:nvPr/>
        </p:nvPicPr>
        <p:blipFill>
          <a:blip r:embed="rId2"/>
          <a:stretch>
            <a:fillRect/>
          </a:stretch>
        </p:blipFill>
        <p:spPr>
          <a:xfrm>
            <a:off x="838200" y="3703193"/>
            <a:ext cx="10515600" cy="2365793"/>
          </a:xfrm>
          <a:prstGeom prst="rect">
            <a:avLst/>
          </a:prstGeom>
        </p:spPr>
      </p:pic>
    </p:spTree>
    <p:extLst>
      <p:ext uri="{BB962C8B-B14F-4D97-AF65-F5344CB8AC3E}">
        <p14:creationId xmlns:p14="http://schemas.microsoft.com/office/powerpoint/2010/main" val="2740428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6B37E9-D862-B54B-A4E7-87F55898EE50}"/>
              </a:ext>
            </a:extLst>
          </p:cNvPr>
          <p:cNvSpPr>
            <a:spLocks noGrp="1"/>
          </p:cNvSpPr>
          <p:nvPr>
            <p:ph type="title"/>
          </p:nvPr>
        </p:nvSpPr>
        <p:spPr/>
        <p:txBody>
          <a:bodyPr/>
          <a:lstStyle/>
          <a:p>
            <a:r>
              <a:rPr lang="fr" altLang="zh-CN" dirty="0"/>
              <a:t>Content </a:t>
            </a:r>
            <a:r>
              <a:rPr lang="fr" altLang="zh-CN" dirty="0" err="1"/>
              <a:t>loss</a:t>
            </a:r>
            <a:r>
              <a:rPr lang="fr" altLang="zh-CN" dirty="0"/>
              <a:t> </a:t>
            </a:r>
            <a:r>
              <a:rPr lang="fr" altLang="zh-CN" dirty="0" err="1"/>
              <a:t>L</a:t>
            </a:r>
            <a:r>
              <a:rPr lang="fr" altLang="zh-CN" baseline="-25000" dirty="0" err="1"/>
              <a:t>con</a:t>
            </a:r>
            <a:r>
              <a:rPr lang="fr" altLang="zh-CN" dirty="0"/>
              <a:t>(G, D) </a:t>
            </a:r>
            <a:endParaRPr kumimoji="1" lang="zh-CN" altLang="en-US" dirty="0"/>
          </a:p>
        </p:txBody>
      </p:sp>
      <p:pic>
        <p:nvPicPr>
          <p:cNvPr id="5" name="图片 4">
            <a:extLst>
              <a:ext uri="{FF2B5EF4-FFF2-40B4-BE49-F238E27FC236}">
                <a16:creationId xmlns:a16="http://schemas.microsoft.com/office/drawing/2014/main" id="{C6E465B3-9A7D-0B45-B052-9C1E78241A1E}"/>
              </a:ext>
            </a:extLst>
          </p:cNvPr>
          <p:cNvPicPr>
            <a:picLocks noChangeAspect="1"/>
          </p:cNvPicPr>
          <p:nvPr/>
        </p:nvPicPr>
        <p:blipFill>
          <a:blip r:embed="rId3"/>
          <a:stretch>
            <a:fillRect/>
          </a:stretch>
        </p:blipFill>
        <p:spPr>
          <a:xfrm>
            <a:off x="670052" y="4725607"/>
            <a:ext cx="10210800" cy="1498600"/>
          </a:xfrm>
          <a:prstGeom prst="rect">
            <a:avLst/>
          </a:prstGeom>
        </p:spPr>
      </p:pic>
      <p:sp>
        <p:nvSpPr>
          <p:cNvPr id="7" name="内容占位符 2">
            <a:extLst>
              <a:ext uri="{FF2B5EF4-FFF2-40B4-BE49-F238E27FC236}">
                <a16:creationId xmlns:a16="http://schemas.microsoft.com/office/drawing/2014/main" id="{25D0AAD5-0D7E-432D-A09D-99C207BFCD5A}"/>
              </a:ext>
            </a:extLst>
          </p:cNvPr>
          <p:cNvSpPr>
            <a:spLocks noGrp="1"/>
          </p:cNvSpPr>
          <p:nvPr>
            <p:ph idx="1"/>
          </p:nvPr>
        </p:nvSpPr>
        <p:spPr>
          <a:xfrm>
            <a:off x="838200" y="1825625"/>
            <a:ext cx="10515600" cy="4351338"/>
          </a:xfrm>
        </p:spPr>
        <p:txBody>
          <a:bodyPr/>
          <a:lstStyle/>
          <a:p>
            <a:r>
              <a:rPr lang="en" altLang="zh-CN" dirty="0"/>
              <a:t>In addition to transformation between correct manifolds, one more important goal in cartoon stylization is to ensure the resulting cartoon images retain semantic content of the input photos.</a:t>
            </a:r>
          </a:p>
          <a:p>
            <a:r>
              <a:rPr lang="en" altLang="zh-CN" dirty="0"/>
              <a:t>In CartoonGAN, we adopt the high-level feature maps in the VGG networ</a:t>
            </a:r>
            <a:r>
              <a:rPr lang="en-US" altLang="zh-CN" dirty="0"/>
              <a:t>k</a:t>
            </a:r>
            <a:r>
              <a:rPr lang="en" altLang="zh-CN" dirty="0"/>
              <a:t>, which has been demonstrated to have good object preservation ability. </a:t>
            </a:r>
          </a:p>
          <a:p>
            <a:endParaRPr kumimoji="1" lang="zh-CN" altLang="en-US" dirty="0"/>
          </a:p>
        </p:txBody>
      </p:sp>
    </p:spTree>
    <p:extLst>
      <p:ext uri="{BB962C8B-B14F-4D97-AF65-F5344CB8AC3E}">
        <p14:creationId xmlns:p14="http://schemas.microsoft.com/office/powerpoint/2010/main" val="4268161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9E32DE-B823-E042-871D-D80180611C49}"/>
              </a:ext>
            </a:extLst>
          </p:cNvPr>
          <p:cNvSpPr>
            <a:spLocks noGrp="1"/>
          </p:cNvSpPr>
          <p:nvPr>
            <p:ph type="title"/>
          </p:nvPr>
        </p:nvSpPr>
        <p:spPr/>
        <p:txBody>
          <a:bodyPr/>
          <a:lstStyle/>
          <a:p>
            <a:r>
              <a:rPr lang="en" altLang="zh-CN" dirty="0"/>
              <a:t>Initialization phase </a:t>
            </a:r>
            <a:endParaRPr kumimoji="1" lang="zh-CN" altLang="en-US" dirty="0"/>
          </a:p>
        </p:txBody>
      </p:sp>
      <p:sp>
        <p:nvSpPr>
          <p:cNvPr id="3" name="内容占位符 2">
            <a:extLst>
              <a:ext uri="{FF2B5EF4-FFF2-40B4-BE49-F238E27FC236}">
                <a16:creationId xmlns:a16="http://schemas.microsoft.com/office/drawing/2014/main" id="{BB34726F-9131-DD43-9045-3208F8887D72}"/>
              </a:ext>
            </a:extLst>
          </p:cNvPr>
          <p:cNvSpPr>
            <a:spLocks noGrp="1"/>
          </p:cNvSpPr>
          <p:nvPr>
            <p:ph idx="1"/>
          </p:nvPr>
        </p:nvSpPr>
        <p:spPr/>
        <p:txBody>
          <a:bodyPr>
            <a:normAutofit/>
          </a:bodyPr>
          <a:lstStyle/>
          <a:p>
            <a:r>
              <a:rPr lang="en" altLang="zh-CN" dirty="0"/>
              <a:t>Since the GAN model is highly nonlinear, with random initialization, the optimization can be easily trapped at suboptimal local minimum.</a:t>
            </a:r>
          </a:p>
          <a:p>
            <a:r>
              <a:rPr lang="en" altLang="zh-CN" dirty="0"/>
              <a:t>To help improve its convergence, we propose a new initialization phase. </a:t>
            </a:r>
          </a:p>
          <a:p>
            <a:r>
              <a:rPr lang="en" altLang="zh-CN" dirty="0"/>
              <a:t>We start the adversarial learning framework with a generator which only reconstructs the content of input images. For this purpose, in the initialization phase, we pre-train the generator network G with only the semantic content loss </a:t>
            </a:r>
            <a:r>
              <a:rPr lang="en" altLang="zh-CN" dirty="0" err="1"/>
              <a:t>L</a:t>
            </a:r>
            <a:r>
              <a:rPr lang="en" altLang="zh-CN" baseline="-25000" dirty="0" err="1"/>
              <a:t>con</a:t>
            </a:r>
            <a:r>
              <a:rPr lang="en" altLang="zh-CN" dirty="0"/>
              <a:t>(G, D). </a:t>
            </a:r>
          </a:p>
          <a:p>
            <a:endParaRPr lang="en" altLang="zh-CN" dirty="0"/>
          </a:p>
          <a:p>
            <a:endParaRPr kumimoji="1" lang="zh-CN" altLang="en-US" dirty="0"/>
          </a:p>
        </p:txBody>
      </p:sp>
    </p:spTree>
    <p:extLst>
      <p:ext uri="{BB962C8B-B14F-4D97-AF65-F5344CB8AC3E}">
        <p14:creationId xmlns:p14="http://schemas.microsoft.com/office/powerpoint/2010/main" val="2509470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A257EB-C790-F646-BF17-A6AB44FF8351}"/>
              </a:ext>
            </a:extLst>
          </p:cNvPr>
          <p:cNvSpPr>
            <a:spLocks noGrp="1"/>
          </p:cNvSpPr>
          <p:nvPr>
            <p:ph type="title"/>
          </p:nvPr>
        </p:nvSpPr>
        <p:spPr/>
        <p:txBody>
          <a:bodyPr/>
          <a:lstStyle/>
          <a:p>
            <a:r>
              <a:rPr kumimoji="1" lang="en-US" altLang="zh-CN" dirty="0"/>
              <a:t>Data</a:t>
            </a:r>
            <a:endParaRPr kumimoji="1" lang="zh-CN" altLang="en-US" dirty="0"/>
          </a:p>
        </p:txBody>
      </p:sp>
      <p:sp>
        <p:nvSpPr>
          <p:cNvPr id="3" name="内容占位符 2">
            <a:extLst>
              <a:ext uri="{FF2B5EF4-FFF2-40B4-BE49-F238E27FC236}">
                <a16:creationId xmlns:a16="http://schemas.microsoft.com/office/drawing/2014/main" id="{F76820F9-A10C-2F4B-9BF5-273B5BA1DBAA}"/>
              </a:ext>
            </a:extLst>
          </p:cNvPr>
          <p:cNvSpPr>
            <a:spLocks noGrp="1"/>
          </p:cNvSpPr>
          <p:nvPr>
            <p:ph idx="1"/>
          </p:nvPr>
        </p:nvSpPr>
        <p:spPr/>
        <p:txBody>
          <a:bodyPr/>
          <a:lstStyle/>
          <a:p>
            <a:r>
              <a:rPr lang="en" altLang="zh-CN" dirty="0"/>
              <a:t>Real-world photos (7000+ images)</a:t>
            </a:r>
          </a:p>
          <a:p>
            <a:r>
              <a:rPr lang="en" altLang="zh-CN" dirty="0"/>
              <a:t>Cartoon images (900+ images)</a:t>
            </a:r>
          </a:p>
          <a:p>
            <a:endParaRPr lang="en" altLang="zh-CN" dirty="0"/>
          </a:p>
          <a:p>
            <a:endParaRPr lang="en" altLang="zh-CN" dirty="0"/>
          </a:p>
          <a:p>
            <a:endParaRPr lang="en" altLang="zh-CN" dirty="0"/>
          </a:p>
          <a:p>
            <a:endParaRPr lang="en" altLang="zh-CN" dirty="0"/>
          </a:p>
          <a:p>
            <a:r>
              <a:rPr lang="en" altLang="zh-CN" dirty="0"/>
              <a:t> All the training images are resized and cropped to 256×256. </a:t>
            </a:r>
          </a:p>
          <a:p>
            <a:endParaRPr kumimoji="1" lang="zh-CN" altLang="en-US" dirty="0"/>
          </a:p>
        </p:txBody>
      </p:sp>
    </p:spTree>
    <p:extLst>
      <p:ext uri="{BB962C8B-B14F-4D97-AF65-F5344CB8AC3E}">
        <p14:creationId xmlns:p14="http://schemas.microsoft.com/office/powerpoint/2010/main" val="4239048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58131E-DB46-D648-A604-70D3F174EED8}"/>
              </a:ext>
            </a:extLst>
          </p:cNvPr>
          <p:cNvSpPr>
            <a:spLocks noGrp="1"/>
          </p:cNvSpPr>
          <p:nvPr>
            <p:ph type="title"/>
          </p:nvPr>
        </p:nvSpPr>
        <p:spPr/>
        <p:txBody>
          <a:bodyPr/>
          <a:lstStyle/>
          <a:p>
            <a:r>
              <a:rPr kumimoji="1" lang="en-US" altLang="zh-CN" dirty="0"/>
              <a:t>Real-world dataset</a:t>
            </a:r>
            <a:endParaRPr kumimoji="1" lang="zh-CN" altLang="en-US" dirty="0"/>
          </a:p>
        </p:txBody>
      </p:sp>
      <p:sp>
        <p:nvSpPr>
          <p:cNvPr id="3" name="内容占位符 2">
            <a:extLst>
              <a:ext uri="{FF2B5EF4-FFF2-40B4-BE49-F238E27FC236}">
                <a16:creationId xmlns:a16="http://schemas.microsoft.com/office/drawing/2014/main" id="{2BE17B16-A028-024F-A037-4EFAC836ACCA}"/>
              </a:ext>
            </a:extLst>
          </p:cNvPr>
          <p:cNvSpPr>
            <a:spLocks noGrp="1"/>
          </p:cNvSpPr>
          <p:nvPr>
            <p:ph idx="1"/>
          </p:nvPr>
        </p:nvSpPr>
        <p:spPr/>
        <p:txBody>
          <a:bodyPr/>
          <a:lstStyle/>
          <a:p>
            <a:r>
              <a:rPr kumimoji="1" lang="en-US" altLang="zh-CN" dirty="0"/>
              <a:t>From search engines</a:t>
            </a:r>
          </a:p>
          <a:p>
            <a:r>
              <a:rPr kumimoji="1" lang="en-US" altLang="zh-CN" dirty="0"/>
              <a:t>From other datasets</a:t>
            </a:r>
          </a:p>
          <a:p>
            <a:pPr marL="0" indent="0">
              <a:buNone/>
            </a:pPr>
            <a:endParaRPr kumimoji="1" lang="zh-CN" altLang="en-US" dirty="0"/>
          </a:p>
        </p:txBody>
      </p:sp>
      <p:pic>
        <p:nvPicPr>
          <p:cNvPr id="5" name="图片 4">
            <a:extLst>
              <a:ext uri="{FF2B5EF4-FFF2-40B4-BE49-F238E27FC236}">
                <a16:creationId xmlns:a16="http://schemas.microsoft.com/office/drawing/2014/main" id="{092A7934-F322-F04D-8BEC-321E2659BC73}"/>
              </a:ext>
            </a:extLst>
          </p:cNvPr>
          <p:cNvPicPr>
            <a:picLocks noChangeAspect="1"/>
          </p:cNvPicPr>
          <p:nvPr/>
        </p:nvPicPr>
        <p:blipFill>
          <a:blip r:embed="rId2"/>
          <a:stretch>
            <a:fillRect/>
          </a:stretch>
        </p:blipFill>
        <p:spPr>
          <a:xfrm>
            <a:off x="6529753" y="1352916"/>
            <a:ext cx="4824047" cy="4824047"/>
          </a:xfrm>
          <a:prstGeom prst="rect">
            <a:avLst/>
          </a:prstGeom>
        </p:spPr>
      </p:pic>
    </p:spTree>
    <p:extLst>
      <p:ext uri="{BB962C8B-B14F-4D97-AF65-F5344CB8AC3E}">
        <p14:creationId xmlns:p14="http://schemas.microsoft.com/office/powerpoint/2010/main" val="310826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C5B57C-EE63-1E4A-85F2-399471359328}"/>
              </a:ext>
            </a:extLst>
          </p:cNvPr>
          <p:cNvSpPr>
            <a:spLocks noGrp="1"/>
          </p:cNvSpPr>
          <p:nvPr>
            <p:ph type="title"/>
          </p:nvPr>
        </p:nvSpPr>
        <p:spPr/>
        <p:txBody>
          <a:bodyPr/>
          <a:lstStyle/>
          <a:p>
            <a:r>
              <a:rPr kumimoji="1" lang="en-US" altLang="zh-CN" dirty="0"/>
              <a:t>Cartoon images</a:t>
            </a:r>
            <a:endParaRPr kumimoji="1" lang="zh-CN" altLang="en-US" dirty="0"/>
          </a:p>
        </p:txBody>
      </p:sp>
      <p:sp>
        <p:nvSpPr>
          <p:cNvPr id="3" name="内容占位符 2">
            <a:extLst>
              <a:ext uri="{FF2B5EF4-FFF2-40B4-BE49-F238E27FC236}">
                <a16:creationId xmlns:a16="http://schemas.microsoft.com/office/drawing/2014/main" id="{52A4CD91-57DA-3347-97EC-4A49A56AD255}"/>
              </a:ext>
            </a:extLst>
          </p:cNvPr>
          <p:cNvSpPr>
            <a:spLocks noGrp="1"/>
          </p:cNvSpPr>
          <p:nvPr>
            <p:ph idx="1"/>
          </p:nvPr>
        </p:nvSpPr>
        <p:spPr/>
        <p:txBody>
          <a:bodyPr/>
          <a:lstStyle/>
          <a:p>
            <a:r>
              <a:rPr kumimoji="1" lang="en-US" altLang="zh-CN" dirty="0"/>
              <a:t>Manually captured in cartoons</a:t>
            </a:r>
            <a:endParaRPr kumimoji="1" lang="zh-CN" altLang="en-US" dirty="0"/>
          </a:p>
        </p:txBody>
      </p:sp>
      <p:pic>
        <p:nvPicPr>
          <p:cNvPr id="5" name="图片 4">
            <a:extLst>
              <a:ext uri="{FF2B5EF4-FFF2-40B4-BE49-F238E27FC236}">
                <a16:creationId xmlns:a16="http://schemas.microsoft.com/office/drawing/2014/main" id="{189E0552-F5AE-884D-90AD-17489C7B54F1}"/>
              </a:ext>
            </a:extLst>
          </p:cNvPr>
          <p:cNvPicPr>
            <a:picLocks noChangeAspect="1"/>
          </p:cNvPicPr>
          <p:nvPr/>
        </p:nvPicPr>
        <p:blipFill>
          <a:blip r:embed="rId2"/>
          <a:stretch>
            <a:fillRect/>
          </a:stretch>
        </p:blipFill>
        <p:spPr>
          <a:xfrm>
            <a:off x="6688015" y="1371600"/>
            <a:ext cx="4665785" cy="4665785"/>
          </a:xfrm>
          <a:prstGeom prst="rect">
            <a:avLst/>
          </a:prstGeom>
        </p:spPr>
      </p:pic>
    </p:spTree>
    <p:extLst>
      <p:ext uri="{BB962C8B-B14F-4D97-AF65-F5344CB8AC3E}">
        <p14:creationId xmlns:p14="http://schemas.microsoft.com/office/powerpoint/2010/main" val="14833616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A257EB-C790-F646-BF17-A6AB44FF8351}"/>
              </a:ext>
            </a:extLst>
          </p:cNvPr>
          <p:cNvSpPr>
            <a:spLocks noGrp="1"/>
          </p:cNvSpPr>
          <p:nvPr>
            <p:ph type="title"/>
          </p:nvPr>
        </p:nvSpPr>
        <p:spPr/>
        <p:txBody>
          <a:bodyPr/>
          <a:lstStyle/>
          <a:p>
            <a:r>
              <a:rPr kumimoji="1" lang="en-US" altLang="zh-CN" dirty="0"/>
              <a:t>Illumination Change</a:t>
            </a:r>
            <a:endParaRPr kumimoji="1"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71" y="1774371"/>
            <a:ext cx="2438400" cy="243840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0771" y="1774371"/>
            <a:ext cx="2438400" cy="243840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2831" y="1765184"/>
            <a:ext cx="2438400" cy="2438400"/>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2231" y="1774371"/>
            <a:ext cx="2438400" cy="2438400"/>
          </a:xfrm>
          <a:prstGeom prst="rect">
            <a:avLst/>
          </a:prstGeom>
        </p:spPr>
      </p:pic>
      <p:sp>
        <p:nvSpPr>
          <p:cNvPr id="4" name="文本框 3">
            <a:extLst>
              <a:ext uri="{FF2B5EF4-FFF2-40B4-BE49-F238E27FC236}">
                <a16:creationId xmlns:a16="http://schemas.microsoft.com/office/drawing/2014/main" id="{8F8DCB54-1418-2946-BD39-2D2A8CB962D7}"/>
              </a:ext>
            </a:extLst>
          </p:cNvPr>
          <p:cNvSpPr txBox="1"/>
          <p:nvPr/>
        </p:nvSpPr>
        <p:spPr>
          <a:xfrm>
            <a:off x="1099457" y="4561114"/>
            <a:ext cx="966931" cy="369332"/>
          </a:xfrm>
          <a:prstGeom prst="rect">
            <a:avLst/>
          </a:prstGeom>
          <a:noFill/>
        </p:spPr>
        <p:txBody>
          <a:bodyPr wrap="none" rtlCol="0">
            <a:spAutoFit/>
          </a:bodyPr>
          <a:lstStyle/>
          <a:p>
            <a:r>
              <a:rPr kumimoji="1" lang="en-US" altLang="zh-CN" dirty="0">
                <a:latin typeface="Times" pitchFamily="2" charset="0"/>
              </a:rPr>
              <a:t>Original</a:t>
            </a:r>
            <a:endParaRPr kumimoji="1" lang="zh-CN" altLang="en-US" dirty="0">
              <a:latin typeface="Times" pitchFamily="2" charset="0"/>
            </a:endParaRPr>
          </a:p>
        </p:txBody>
      </p:sp>
      <p:sp>
        <p:nvSpPr>
          <p:cNvPr id="9" name="文本框 8">
            <a:extLst>
              <a:ext uri="{FF2B5EF4-FFF2-40B4-BE49-F238E27FC236}">
                <a16:creationId xmlns:a16="http://schemas.microsoft.com/office/drawing/2014/main" id="{B1CAF116-AC15-6F46-BCDE-BB603AC0136C}"/>
              </a:ext>
            </a:extLst>
          </p:cNvPr>
          <p:cNvSpPr txBox="1"/>
          <p:nvPr/>
        </p:nvSpPr>
        <p:spPr>
          <a:xfrm>
            <a:off x="4186505" y="4561114"/>
            <a:ext cx="1284326" cy="369332"/>
          </a:xfrm>
          <a:prstGeom prst="rect">
            <a:avLst/>
          </a:prstGeom>
          <a:noFill/>
        </p:spPr>
        <p:txBody>
          <a:bodyPr wrap="none" rtlCol="0">
            <a:spAutoFit/>
          </a:bodyPr>
          <a:lstStyle/>
          <a:p>
            <a:r>
              <a:rPr kumimoji="1" lang="en-US" altLang="zh-CN" dirty="0">
                <a:latin typeface="Times" pitchFamily="2" charset="0"/>
              </a:rPr>
              <a:t>Illuminated</a:t>
            </a:r>
            <a:endParaRPr kumimoji="1" lang="zh-CN" altLang="en-US" dirty="0">
              <a:latin typeface="Times" pitchFamily="2" charset="0"/>
            </a:endParaRPr>
          </a:p>
        </p:txBody>
      </p:sp>
      <p:sp>
        <p:nvSpPr>
          <p:cNvPr id="10" name="文本框 9">
            <a:extLst>
              <a:ext uri="{FF2B5EF4-FFF2-40B4-BE49-F238E27FC236}">
                <a16:creationId xmlns:a16="http://schemas.microsoft.com/office/drawing/2014/main" id="{F815F624-2F3F-A84E-9910-6ABCFBE9B855}"/>
              </a:ext>
            </a:extLst>
          </p:cNvPr>
          <p:cNvSpPr txBox="1"/>
          <p:nvPr/>
        </p:nvSpPr>
        <p:spPr>
          <a:xfrm>
            <a:off x="6782913" y="4561114"/>
            <a:ext cx="966931" cy="369332"/>
          </a:xfrm>
          <a:prstGeom prst="rect">
            <a:avLst/>
          </a:prstGeom>
          <a:noFill/>
        </p:spPr>
        <p:txBody>
          <a:bodyPr wrap="none" rtlCol="0">
            <a:spAutoFit/>
          </a:bodyPr>
          <a:lstStyle/>
          <a:p>
            <a:r>
              <a:rPr kumimoji="1" lang="en-US" altLang="zh-CN" dirty="0">
                <a:latin typeface="Times" pitchFamily="2" charset="0"/>
              </a:rPr>
              <a:t>Original</a:t>
            </a:r>
            <a:endParaRPr kumimoji="1" lang="zh-CN" altLang="en-US" dirty="0">
              <a:latin typeface="Times" pitchFamily="2" charset="0"/>
            </a:endParaRPr>
          </a:p>
        </p:txBody>
      </p:sp>
      <p:sp>
        <p:nvSpPr>
          <p:cNvPr id="11" name="文本框 10">
            <a:extLst>
              <a:ext uri="{FF2B5EF4-FFF2-40B4-BE49-F238E27FC236}">
                <a16:creationId xmlns:a16="http://schemas.microsoft.com/office/drawing/2014/main" id="{2CF6A4F2-333A-AA45-B0F5-6B49CEE94652}"/>
              </a:ext>
            </a:extLst>
          </p:cNvPr>
          <p:cNvSpPr txBox="1"/>
          <p:nvPr/>
        </p:nvSpPr>
        <p:spPr>
          <a:xfrm>
            <a:off x="9869961" y="4561114"/>
            <a:ext cx="1284326" cy="369332"/>
          </a:xfrm>
          <a:prstGeom prst="rect">
            <a:avLst/>
          </a:prstGeom>
          <a:noFill/>
        </p:spPr>
        <p:txBody>
          <a:bodyPr wrap="none" rtlCol="0">
            <a:spAutoFit/>
          </a:bodyPr>
          <a:lstStyle/>
          <a:p>
            <a:r>
              <a:rPr kumimoji="1" lang="en-US" altLang="zh-CN" dirty="0">
                <a:latin typeface="Times" pitchFamily="2" charset="0"/>
              </a:rPr>
              <a:t>Illuminated</a:t>
            </a:r>
            <a:endParaRPr kumimoji="1" lang="zh-CN" altLang="en-US" dirty="0">
              <a:latin typeface="Times" pitchFamily="2" charset="0"/>
            </a:endParaRPr>
          </a:p>
        </p:txBody>
      </p:sp>
    </p:spTree>
    <p:extLst>
      <p:ext uri="{BB962C8B-B14F-4D97-AF65-F5344CB8AC3E}">
        <p14:creationId xmlns:p14="http://schemas.microsoft.com/office/powerpoint/2010/main" val="24359135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A257EB-C790-F646-BF17-A6AB44FF8351}"/>
              </a:ext>
            </a:extLst>
          </p:cNvPr>
          <p:cNvSpPr>
            <a:spLocks noGrp="1"/>
          </p:cNvSpPr>
          <p:nvPr>
            <p:ph type="title"/>
          </p:nvPr>
        </p:nvSpPr>
        <p:spPr/>
        <p:txBody>
          <a:bodyPr/>
          <a:lstStyle/>
          <a:p>
            <a:r>
              <a:rPr kumimoji="1" lang="en-US" altLang="zh-CN" dirty="0"/>
              <a:t>Illumination Change</a:t>
            </a:r>
            <a:endParaRPr kumimoji="1"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186" y="1769915"/>
            <a:ext cx="2438400" cy="2438400"/>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6586" y="1769915"/>
            <a:ext cx="2438400" cy="243840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986" y="1769915"/>
            <a:ext cx="2438400" cy="2438400"/>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3654" y="1769915"/>
            <a:ext cx="2438400" cy="2438400"/>
          </a:xfrm>
          <a:prstGeom prst="rect">
            <a:avLst/>
          </a:prstGeom>
        </p:spPr>
      </p:pic>
      <p:sp>
        <p:nvSpPr>
          <p:cNvPr id="9" name="文本框 8">
            <a:extLst>
              <a:ext uri="{FF2B5EF4-FFF2-40B4-BE49-F238E27FC236}">
                <a16:creationId xmlns:a16="http://schemas.microsoft.com/office/drawing/2014/main" id="{62FF8459-F543-8C49-B2C0-8E5E1E59425C}"/>
              </a:ext>
            </a:extLst>
          </p:cNvPr>
          <p:cNvSpPr txBox="1"/>
          <p:nvPr/>
        </p:nvSpPr>
        <p:spPr>
          <a:xfrm>
            <a:off x="1099457" y="4561114"/>
            <a:ext cx="966931" cy="369332"/>
          </a:xfrm>
          <a:prstGeom prst="rect">
            <a:avLst/>
          </a:prstGeom>
          <a:noFill/>
        </p:spPr>
        <p:txBody>
          <a:bodyPr wrap="none" rtlCol="0">
            <a:spAutoFit/>
          </a:bodyPr>
          <a:lstStyle/>
          <a:p>
            <a:r>
              <a:rPr kumimoji="1" lang="en-US" altLang="zh-CN" dirty="0">
                <a:latin typeface="Times" pitchFamily="2" charset="0"/>
              </a:rPr>
              <a:t>Original</a:t>
            </a:r>
            <a:endParaRPr kumimoji="1" lang="zh-CN" altLang="en-US" dirty="0">
              <a:latin typeface="Times" pitchFamily="2" charset="0"/>
            </a:endParaRPr>
          </a:p>
        </p:txBody>
      </p:sp>
      <p:sp>
        <p:nvSpPr>
          <p:cNvPr id="10" name="文本框 9">
            <a:extLst>
              <a:ext uri="{FF2B5EF4-FFF2-40B4-BE49-F238E27FC236}">
                <a16:creationId xmlns:a16="http://schemas.microsoft.com/office/drawing/2014/main" id="{62797178-DD31-FB4E-88C7-0EE482AFA1F9}"/>
              </a:ext>
            </a:extLst>
          </p:cNvPr>
          <p:cNvSpPr txBox="1"/>
          <p:nvPr/>
        </p:nvSpPr>
        <p:spPr>
          <a:xfrm>
            <a:off x="4186505" y="4561114"/>
            <a:ext cx="1284326" cy="369332"/>
          </a:xfrm>
          <a:prstGeom prst="rect">
            <a:avLst/>
          </a:prstGeom>
          <a:noFill/>
        </p:spPr>
        <p:txBody>
          <a:bodyPr wrap="none" rtlCol="0">
            <a:spAutoFit/>
          </a:bodyPr>
          <a:lstStyle/>
          <a:p>
            <a:r>
              <a:rPr kumimoji="1" lang="en-US" altLang="zh-CN" dirty="0">
                <a:latin typeface="Times" pitchFamily="2" charset="0"/>
              </a:rPr>
              <a:t>Illuminated</a:t>
            </a:r>
            <a:endParaRPr kumimoji="1" lang="zh-CN" altLang="en-US" dirty="0">
              <a:latin typeface="Times" pitchFamily="2" charset="0"/>
            </a:endParaRPr>
          </a:p>
        </p:txBody>
      </p:sp>
      <p:sp>
        <p:nvSpPr>
          <p:cNvPr id="11" name="文本框 10">
            <a:extLst>
              <a:ext uri="{FF2B5EF4-FFF2-40B4-BE49-F238E27FC236}">
                <a16:creationId xmlns:a16="http://schemas.microsoft.com/office/drawing/2014/main" id="{B6250774-42C0-ED44-BDCD-03805AD6517D}"/>
              </a:ext>
            </a:extLst>
          </p:cNvPr>
          <p:cNvSpPr txBox="1"/>
          <p:nvPr/>
        </p:nvSpPr>
        <p:spPr>
          <a:xfrm>
            <a:off x="6782913" y="4561114"/>
            <a:ext cx="966931" cy="369332"/>
          </a:xfrm>
          <a:prstGeom prst="rect">
            <a:avLst/>
          </a:prstGeom>
          <a:noFill/>
        </p:spPr>
        <p:txBody>
          <a:bodyPr wrap="none" rtlCol="0">
            <a:spAutoFit/>
          </a:bodyPr>
          <a:lstStyle/>
          <a:p>
            <a:r>
              <a:rPr kumimoji="1" lang="en-US" altLang="zh-CN" dirty="0">
                <a:latin typeface="Times" pitchFamily="2" charset="0"/>
              </a:rPr>
              <a:t>Original</a:t>
            </a:r>
            <a:endParaRPr kumimoji="1" lang="zh-CN" altLang="en-US" dirty="0">
              <a:latin typeface="Times" pitchFamily="2" charset="0"/>
            </a:endParaRPr>
          </a:p>
        </p:txBody>
      </p:sp>
      <p:sp>
        <p:nvSpPr>
          <p:cNvPr id="12" name="文本框 11">
            <a:extLst>
              <a:ext uri="{FF2B5EF4-FFF2-40B4-BE49-F238E27FC236}">
                <a16:creationId xmlns:a16="http://schemas.microsoft.com/office/drawing/2014/main" id="{11789C39-18AC-3241-BBE5-1E55D8CCAF5E}"/>
              </a:ext>
            </a:extLst>
          </p:cNvPr>
          <p:cNvSpPr txBox="1"/>
          <p:nvPr/>
        </p:nvSpPr>
        <p:spPr>
          <a:xfrm>
            <a:off x="9869961" y="4561114"/>
            <a:ext cx="1284326" cy="369332"/>
          </a:xfrm>
          <a:prstGeom prst="rect">
            <a:avLst/>
          </a:prstGeom>
          <a:noFill/>
        </p:spPr>
        <p:txBody>
          <a:bodyPr wrap="none" rtlCol="0">
            <a:spAutoFit/>
          </a:bodyPr>
          <a:lstStyle/>
          <a:p>
            <a:r>
              <a:rPr kumimoji="1" lang="en-US" altLang="zh-CN" dirty="0">
                <a:latin typeface="Times" pitchFamily="2" charset="0"/>
              </a:rPr>
              <a:t>Illuminated</a:t>
            </a:r>
            <a:endParaRPr kumimoji="1" lang="zh-CN" altLang="en-US" dirty="0">
              <a:latin typeface="Times" pitchFamily="2" charset="0"/>
            </a:endParaRPr>
          </a:p>
        </p:txBody>
      </p:sp>
    </p:spTree>
    <p:extLst>
      <p:ext uri="{BB962C8B-B14F-4D97-AF65-F5344CB8AC3E}">
        <p14:creationId xmlns:p14="http://schemas.microsoft.com/office/powerpoint/2010/main" val="26213251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EFACD6-F786-304B-B7EB-4B2A782E6E59}"/>
              </a:ext>
            </a:extLst>
          </p:cNvPr>
          <p:cNvSpPr>
            <a:spLocks noGrp="1"/>
          </p:cNvSpPr>
          <p:nvPr>
            <p:ph type="title"/>
          </p:nvPr>
        </p:nvSpPr>
        <p:spPr/>
        <p:txBody>
          <a:bodyPr/>
          <a:lstStyle/>
          <a:p>
            <a:r>
              <a:rPr kumimoji="1" lang="en-US" altLang="zh-CN" dirty="0"/>
              <a:t>Result &amp; Discussion</a:t>
            </a:r>
            <a:endParaRPr kumimoji="1" lang="zh-CN" altLang="en-US" dirty="0"/>
          </a:p>
        </p:txBody>
      </p:sp>
      <p:pic>
        <p:nvPicPr>
          <p:cNvPr id="5" name="内容占位符 4">
            <a:extLst>
              <a:ext uri="{FF2B5EF4-FFF2-40B4-BE49-F238E27FC236}">
                <a16:creationId xmlns:a16="http://schemas.microsoft.com/office/drawing/2014/main" id="{EE939A36-8BC9-044C-98A6-DD27B0E31E4B}"/>
              </a:ext>
            </a:extLst>
          </p:cNvPr>
          <p:cNvPicPr>
            <a:picLocks noGrp="1" noChangeAspect="1"/>
          </p:cNvPicPr>
          <p:nvPr>
            <p:ph idx="1"/>
          </p:nvPr>
        </p:nvPicPr>
        <p:blipFill>
          <a:blip r:embed="rId2"/>
          <a:stretch>
            <a:fillRect/>
          </a:stretch>
        </p:blipFill>
        <p:spPr>
          <a:xfrm>
            <a:off x="672916" y="1755284"/>
            <a:ext cx="5301822" cy="3059578"/>
          </a:xfrm>
        </p:spPr>
      </p:pic>
      <p:pic>
        <p:nvPicPr>
          <p:cNvPr id="7" name="图片 6">
            <a:extLst>
              <a:ext uri="{FF2B5EF4-FFF2-40B4-BE49-F238E27FC236}">
                <a16:creationId xmlns:a16="http://schemas.microsoft.com/office/drawing/2014/main" id="{85E91C3B-1F4E-6343-82FB-7511B79F152B}"/>
              </a:ext>
            </a:extLst>
          </p:cNvPr>
          <p:cNvPicPr>
            <a:picLocks noChangeAspect="1"/>
          </p:cNvPicPr>
          <p:nvPr/>
        </p:nvPicPr>
        <p:blipFill>
          <a:blip r:embed="rId3"/>
          <a:stretch>
            <a:fillRect/>
          </a:stretch>
        </p:blipFill>
        <p:spPr>
          <a:xfrm>
            <a:off x="6022718" y="1870102"/>
            <a:ext cx="5331081" cy="2821061"/>
          </a:xfrm>
          <a:prstGeom prst="rect">
            <a:avLst/>
          </a:prstGeom>
        </p:spPr>
      </p:pic>
      <p:sp>
        <p:nvSpPr>
          <p:cNvPr id="6" name="文本框 5">
            <a:extLst>
              <a:ext uri="{FF2B5EF4-FFF2-40B4-BE49-F238E27FC236}">
                <a16:creationId xmlns:a16="http://schemas.microsoft.com/office/drawing/2014/main" id="{DAB89ADB-A5F6-A24D-BD93-277626F086CC}"/>
              </a:ext>
            </a:extLst>
          </p:cNvPr>
          <p:cNvSpPr txBox="1"/>
          <p:nvPr/>
        </p:nvSpPr>
        <p:spPr>
          <a:xfrm>
            <a:off x="1462779" y="4630196"/>
            <a:ext cx="966931" cy="369332"/>
          </a:xfrm>
          <a:prstGeom prst="rect">
            <a:avLst/>
          </a:prstGeom>
          <a:noFill/>
        </p:spPr>
        <p:txBody>
          <a:bodyPr wrap="none" rtlCol="0">
            <a:spAutoFit/>
          </a:bodyPr>
          <a:lstStyle/>
          <a:p>
            <a:r>
              <a:rPr kumimoji="1" lang="en-US" altLang="zh-CN" dirty="0">
                <a:latin typeface="Times" pitchFamily="2" charset="0"/>
              </a:rPr>
              <a:t>Original</a:t>
            </a:r>
            <a:endParaRPr kumimoji="1" lang="zh-CN" altLang="en-US" dirty="0">
              <a:latin typeface="Times" pitchFamily="2" charset="0"/>
            </a:endParaRPr>
          </a:p>
        </p:txBody>
      </p:sp>
      <p:sp>
        <p:nvSpPr>
          <p:cNvPr id="8" name="文本框 7">
            <a:extLst>
              <a:ext uri="{FF2B5EF4-FFF2-40B4-BE49-F238E27FC236}">
                <a16:creationId xmlns:a16="http://schemas.microsoft.com/office/drawing/2014/main" id="{F8DDB276-CC13-B34F-A1F6-8842C19E1B92}"/>
              </a:ext>
            </a:extLst>
          </p:cNvPr>
          <p:cNvSpPr txBox="1"/>
          <p:nvPr/>
        </p:nvSpPr>
        <p:spPr>
          <a:xfrm>
            <a:off x="3872947" y="4630196"/>
            <a:ext cx="1313180" cy="369332"/>
          </a:xfrm>
          <a:prstGeom prst="rect">
            <a:avLst/>
          </a:prstGeom>
          <a:noFill/>
        </p:spPr>
        <p:txBody>
          <a:bodyPr wrap="none" rtlCol="0">
            <a:spAutoFit/>
          </a:bodyPr>
          <a:lstStyle/>
          <a:p>
            <a:r>
              <a:rPr kumimoji="1" lang="en-US" altLang="zh-CN" dirty="0" err="1">
                <a:latin typeface="Times" pitchFamily="2" charset="0"/>
              </a:rPr>
              <a:t>Cartoonized</a:t>
            </a:r>
            <a:endParaRPr kumimoji="1" lang="zh-CN" altLang="en-US" dirty="0">
              <a:latin typeface="Times" pitchFamily="2" charset="0"/>
            </a:endParaRPr>
          </a:p>
        </p:txBody>
      </p:sp>
      <p:sp>
        <p:nvSpPr>
          <p:cNvPr id="9" name="文本框 8">
            <a:extLst>
              <a:ext uri="{FF2B5EF4-FFF2-40B4-BE49-F238E27FC236}">
                <a16:creationId xmlns:a16="http://schemas.microsoft.com/office/drawing/2014/main" id="{C9B759C3-176D-6D4A-B7FD-809F0A5CCA5A}"/>
              </a:ext>
            </a:extLst>
          </p:cNvPr>
          <p:cNvSpPr txBox="1"/>
          <p:nvPr/>
        </p:nvSpPr>
        <p:spPr>
          <a:xfrm>
            <a:off x="6764601" y="4626873"/>
            <a:ext cx="966931" cy="369332"/>
          </a:xfrm>
          <a:prstGeom prst="rect">
            <a:avLst/>
          </a:prstGeom>
          <a:noFill/>
        </p:spPr>
        <p:txBody>
          <a:bodyPr wrap="none" rtlCol="0">
            <a:spAutoFit/>
          </a:bodyPr>
          <a:lstStyle/>
          <a:p>
            <a:r>
              <a:rPr kumimoji="1" lang="en-US" altLang="zh-CN" dirty="0">
                <a:latin typeface="Times" pitchFamily="2" charset="0"/>
              </a:rPr>
              <a:t>Original</a:t>
            </a:r>
            <a:endParaRPr kumimoji="1" lang="zh-CN" altLang="en-US" dirty="0">
              <a:latin typeface="Times" pitchFamily="2" charset="0"/>
            </a:endParaRPr>
          </a:p>
        </p:txBody>
      </p:sp>
      <p:sp>
        <p:nvSpPr>
          <p:cNvPr id="10" name="文本框 9">
            <a:extLst>
              <a:ext uri="{FF2B5EF4-FFF2-40B4-BE49-F238E27FC236}">
                <a16:creationId xmlns:a16="http://schemas.microsoft.com/office/drawing/2014/main" id="{8E9372CD-5DEE-EE49-8502-909B3039481D}"/>
              </a:ext>
            </a:extLst>
          </p:cNvPr>
          <p:cNvSpPr txBox="1"/>
          <p:nvPr/>
        </p:nvSpPr>
        <p:spPr>
          <a:xfrm>
            <a:off x="9174769" y="4626873"/>
            <a:ext cx="1313180" cy="369332"/>
          </a:xfrm>
          <a:prstGeom prst="rect">
            <a:avLst/>
          </a:prstGeom>
          <a:noFill/>
        </p:spPr>
        <p:txBody>
          <a:bodyPr wrap="none" rtlCol="0">
            <a:spAutoFit/>
          </a:bodyPr>
          <a:lstStyle/>
          <a:p>
            <a:r>
              <a:rPr kumimoji="1" lang="en-US" altLang="zh-CN" dirty="0" err="1">
                <a:latin typeface="Times" pitchFamily="2" charset="0"/>
              </a:rPr>
              <a:t>Cartoonized</a:t>
            </a:r>
            <a:endParaRPr kumimoji="1" lang="zh-CN" altLang="en-US" dirty="0">
              <a:latin typeface="Times" pitchFamily="2" charset="0"/>
            </a:endParaRPr>
          </a:p>
        </p:txBody>
      </p:sp>
    </p:spTree>
    <p:extLst>
      <p:ext uri="{BB962C8B-B14F-4D97-AF65-F5344CB8AC3E}">
        <p14:creationId xmlns:p14="http://schemas.microsoft.com/office/powerpoint/2010/main" val="2002182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EFACD6-F786-304B-B7EB-4B2A782E6E59}"/>
              </a:ext>
            </a:extLst>
          </p:cNvPr>
          <p:cNvSpPr>
            <a:spLocks noGrp="1"/>
          </p:cNvSpPr>
          <p:nvPr>
            <p:ph type="title"/>
          </p:nvPr>
        </p:nvSpPr>
        <p:spPr/>
        <p:txBody>
          <a:bodyPr/>
          <a:lstStyle/>
          <a:p>
            <a:r>
              <a:rPr kumimoji="1" lang="en-US" altLang="zh-CN" dirty="0"/>
              <a:t>Result &amp; Discussion</a:t>
            </a:r>
            <a:endParaRPr kumimoji="1" lang="zh-CN" altLang="en-US" dirty="0"/>
          </a:p>
        </p:txBody>
      </p:sp>
      <p:pic>
        <p:nvPicPr>
          <p:cNvPr id="8" name="内容占位符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084971"/>
            <a:ext cx="4876800" cy="2438400"/>
          </a:xfr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878" y="2084971"/>
            <a:ext cx="4876800" cy="2438400"/>
          </a:xfrm>
          <a:prstGeom prst="rect">
            <a:avLst/>
          </a:prstGeom>
        </p:spPr>
      </p:pic>
      <p:sp>
        <p:nvSpPr>
          <p:cNvPr id="5" name="文本框 4">
            <a:extLst>
              <a:ext uri="{FF2B5EF4-FFF2-40B4-BE49-F238E27FC236}">
                <a16:creationId xmlns:a16="http://schemas.microsoft.com/office/drawing/2014/main" id="{9A05B8B8-F01A-5D4B-819C-3DFFD4BC7027}"/>
              </a:ext>
            </a:extLst>
          </p:cNvPr>
          <p:cNvSpPr txBox="1"/>
          <p:nvPr/>
        </p:nvSpPr>
        <p:spPr>
          <a:xfrm>
            <a:off x="1462779" y="4630196"/>
            <a:ext cx="966931" cy="369332"/>
          </a:xfrm>
          <a:prstGeom prst="rect">
            <a:avLst/>
          </a:prstGeom>
          <a:noFill/>
        </p:spPr>
        <p:txBody>
          <a:bodyPr wrap="none" rtlCol="0">
            <a:spAutoFit/>
          </a:bodyPr>
          <a:lstStyle/>
          <a:p>
            <a:r>
              <a:rPr kumimoji="1" lang="en-US" altLang="zh-CN" dirty="0">
                <a:latin typeface="Times" pitchFamily="2" charset="0"/>
              </a:rPr>
              <a:t>Original</a:t>
            </a:r>
            <a:endParaRPr kumimoji="1" lang="zh-CN" altLang="en-US" dirty="0">
              <a:latin typeface="Times" pitchFamily="2" charset="0"/>
            </a:endParaRPr>
          </a:p>
        </p:txBody>
      </p:sp>
      <p:sp>
        <p:nvSpPr>
          <p:cNvPr id="6" name="文本框 5">
            <a:extLst>
              <a:ext uri="{FF2B5EF4-FFF2-40B4-BE49-F238E27FC236}">
                <a16:creationId xmlns:a16="http://schemas.microsoft.com/office/drawing/2014/main" id="{04241DC6-D649-5243-9CAD-50C500DAE4F2}"/>
              </a:ext>
            </a:extLst>
          </p:cNvPr>
          <p:cNvSpPr txBox="1"/>
          <p:nvPr/>
        </p:nvSpPr>
        <p:spPr>
          <a:xfrm>
            <a:off x="3872947" y="4630196"/>
            <a:ext cx="1313180" cy="369332"/>
          </a:xfrm>
          <a:prstGeom prst="rect">
            <a:avLst/>
          </a:prstGeom>
          <a:noFill/>
        </p:spPr>
        <p:txBody>
          <a:bodyPr wrap="none" rtlCol="0">
            <a:spAutoFit/>
          </a:bodyPr>
          <a:lstStyle/>
          <a:p>
            <a:r>
              <a:rPr kumimoji="1" lang="en-US" altLang="zh-CN" dirty="0" err="1">
                <a:latin typeface="Times" pitchFamily="2" charset="0"/>
              </a:rPr>
              <a:t>Cartoonized</a:t>
            </a:r>
            <a:endParaRPr kumimoji="1" lang="zh-CN" altLang="en-US" dirty="0">
              <a:latin typeface="Times" pitchFamily="2" charset="0"/>
            </a:endParaRPr>
          </a:p>
        </p:txBody>
      </p:sp>
      <p:sp>
        <p:nvSpPr>
          <p:cNvPr id="11" name="文本框 10">
            <a:extLst>
              <a:ext uri="{FF2B5EF4-FFF2-40B4-BE49-F238E27FC236}">
                <a16:creationId xmlns:a16="http://schemas.microsoft.com/office/drawing/2014/main" id="{E88365AE-5D4C-504A-B777-3F4C73422C8A}"/>
              </a:ext>
            </a:extLst>
          </p:cNvPr>
          <p:cNvSpPr txBox="1"/>
          <p:nvPr/>
        </p:nvSpPr>
        <p:spPr>
          <a:xfrm>
            <a:off x="6764601" y="4626873"/>
            <a:ext cx="966931" cy="369332"/>
          </a:xfrm>
          <a:prstGeom prst="rect">
            <a:avLst/>
          </a:prstGeom>
          <a:noFill/>
        </p:spPr>
        <p:txBody>
          <a:bodyPr wrap="none" rtlCol="0">
            <a:spAutoFit/>
          </a:bodyPr>
          <a:lstStyle/>
          <a:p>
            <a:r>
              <a:rPr kumimoji="1" lang="en-US" altLang="zh-CN" dirty="0">
                <a:latin typeface="Times" pitchFamily="2" charset="0"/>
              </a:rPr>
              <a:t>Original</a:t>
            </a:r>
            <a:endParaRPr kumimoji="1" lang="zh-CN" altLang="en-US" dirty="0">
              <a:latin typeface="Times" pitchFamily="2" charset="0"/>
            </a:endParaRPr>
          </a:p>
        </p:txBody>
      </p:sp>
      <p:sp>
        <p:nvSpPr>
          <p:cNvPr id="12" name="文本框 11">
            <a:extLst>
              <a:ext uri="{FF2B5EF4-FFF2-40B4-BE49-F238E27FC236}">
                <a16:creationId xmlns:a16="http://schemas.microsoft.com/office/drawing/2014/main" id="{E474B7D0-FE6F-AD4E-B05A-526EDDCA9F2A}"/>
              </a:ext>
            </a:extLst>
          </p:cNvPr>
          <p:cNvSpPr txBox="1"/>
          <p:nvPr/>
        </p:nvSpPr>
        <p:spPr>
          <a:xfrm>
            <a:off x="9174769" y="4626873"/>
            <a:ext cx="1313180" cy="369332"/>
          </a:xfrm>
          <a:prstGeom prst="rect">
            <a:avLst/>
          </a:prstGeom>
          <a:noFill/>
        </p:spPr>
        <p:txBody>
          <a:bodyPr wrap="none" rtlCol="0">
            <a:spAutoFit/>
          </a:bodyPr>
          <a:lstStyle/>
          <a:p>
            <a:r>
              <a:rPr kumimoji="1" lang="en-US" altLang="zh-CN" dirty="0" err="1">
                <a:latin typeface="Times" pitchFamily="2" charset="0"/>
              </a:rPr>
              <a:t>Cartoonized</a:t>
            </a:r>
            <a:endParaRPr kumimoji="1" lang="zh-CN" altLang="en-US" dirty="0">
              <a:latin typeface="Times" pitchFamily="2" charset="0"/>
            </a:endParaRPr>
          </a:p>
        </p:txBody>
      </p:sp>
    </p:spTree>
    <p:extLst>
      <p:ext uri="{BB962C8B-B14F-4D97-AF65-F5344CB8AC3E}">
        <p14:creationId xmlns:p14="http://schemas.microsoft.com/office/powerpoint/2010/main" val="3752685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8A7F67-B72E-414D-8730-401DF7007B9A}"/>
              </a:ext>
            </a:extLst>
          </p:cNvPr>
          <p:cNvSpPr>
            <a:spLocks noGrp="1"/>
          </p:cNvSpPr>
          <p:nvPr>
            <p:ph type="title"/>
          </p:nvPr>
        </p:nvSpPr>
        <p:spPr/>
        <p:txBody>
          <a:bodyPr/>
          <a:lstStyle/>
          <a:p>
            <a:r>
              <a:rPr kumimoji="1" lang="en-US" altLang="zh-CN" dirty="0"/>
              <a:t>Our Goal</a:t>
            </a:r>
            <a:endParaRPr kumimoji="1" lang="zh-CN" altLang="en-US" dirty="0"/>
          </a:p>
        </p:txBody>
      </p:sp>
      <p:sp>
        <p:nvSpPr>
          <p:cNvPr id="3" name="内容占位符 2">
            <a:extLst>
              <a:ext uri="{FF2B5EF4-FFF2-40B4-BE49-F238E27FC236}">
                <a16:creationId xmlns:a16="http://schemas.microsoft.com/office/drawing/2014/main" id="{D86EBFA0-6BFD-1D4D-861E-D7910C5CF048}"/>
              </a:ext>
            </a:extLst>
          </p:cNvPr>
          <p:cNvSpPr>
            <a:spLocks noGrp="1"/>
          </p:cNvSpPr>
          <p:nvPr>
            <p:ph idx="1"/>
          </p:nvPr>
        </p:nvSpPr>
        <p:spPr/>
        <p:txBody>
          <a:bodyPr/>
          <a:lstStyle/>
          <a:p>
            <a:r>
              <a:rPr kumimoji="1" lang="en-US" altLang="zh-CN" dirty="0"/>
              <a:t>Image </a:t>
            </a:r>
            <a:r>
              <a:rPr kumimoji="1" lang="en-US" altLang="zh-CN" dirty="0" err="1"/>
              <a:t>Cartoonize</a:t>
            </a:r>
            <a:endParaRPr kumimoji="1" lang="en-US" altLang="zh-CN" dirty="0"/>
          </a:p>
        </p:txBody>
      </p:sp>
    </p:spTree>
    <p:extLst>
      <p:ext uri="{BB962C8B-B14F-4D97-AF65-F5344CB8AC3E}">
        <p14:creationId xmlns:p14="http://schemas.microsoft.com/office/powerpoint/2010/main" val="483933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EFACD6-F786-304B-B7EB-4B2A782E6E59}"/>
              </a:ext>
            </a:extLst>
          </p:cNvPr>
          <p:cNvSpPr>
            <a:spLocks noGrp="1"/>
          </p:cNvSpPr>
          <p:nvPr>
            <p:ph type="title"/>
          </p:nvPr>
        </p:nvSpPr>
        <p:spPr/>
        <p:txBody>
          <a:bodyPr/>
          <a:lstStyle/>
          <a:p>
            <a:r>
              <a:rPr kumimoji="1" lang="en-US" altLang="zh-CN" dirty="0"/>
              <a:t>Result &amp; Discussion</a:t>
            </a:r>
            <a:endParaRPr kumimoji="1"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9007" y="2055478"/>
            <a:ext cx="4876800" cy="2438400"/>
          </a:xfr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2500" y="2055478"/>
            <a:ext cx="4876800" cy="2438400"/>
          </a:xfrm>
          <a:prstGeom prst="rect">
            <a:avLst/>
          </a:prstGeom>
        </p:spPr>
      </p:pic>
      <p:sp>
        <p:nvSpPr>
          <p:cNvPr id="5" name="文本框 4">
            <a:extLst>
              <a:ext uri="{FF2B5EF4-FFF2-40B4-BE49-F238E27FC236}">
                <a16:creationId xmlns:a16="http://schemas.microsoft.com/office/drawing/2014/main" id="{171D3098-B89A-4947-B68B-4E751073323A}"/>
              </a:ext>
            </a:extLst>
          </p:cNvPr>
          <p:cNvSpPr txBox="1"/>
          <p:nvPr/>
        </p:nvSpPr>
        <p:spPr>
          <a:xfrm>
            <a:off x="6764601" y="4626873"/>
            <a:ext cx="966931" cy="369332"/>
          </a:xfrm>
          <a:prstGeom prst="rect">
            <a:avLst/>
          </a:prstGeom>
          <a:noFill/>
        </p:spPr>
        <p:txBody>
          <a:bodyPr wrap="none" rtlCol="0">
            <a:spAutoFit/>
          </a:bodyPr>
          <a:lstStyle/>
          <a:p>
            <a:r>
              <a:rPr kumimoji="1" lang="en-US" altLang="zh-CN" dirty="0">
                <a:latin typeface="Times" pitchFamily="2" charset="0"/>
              </a:rPr>
              <a:t>Original</a:t>
            </a:r>
            <a:endParaRPr kumimoji="1" lang="zh-CN" altLang="en-US" dirty="0">
              <a:latin typeface="Times" pitchFamily="2" charset="0"/>
            </a:endParaRPr>
          </a:p>
        </p:txBody>
      </p:sp>
      <p:sp>
        <p:nvSpPr>
          <p:cNvPr id="7" name="文本框 6">
            <a:extLst>
              <a:ext uri="{FF2B5EF4-FFF2-40B4-BE49-F238E27FC236}">
                <a16:creationId xmlns:a16="http://schemas.microsoft.com/office/drawing/2014/main" id="{2A693F63-C0C8-924B-B052-7A9E25304035}"/>
              </a:ext>
            </a:extLst>
          </p:cNvPr>
          <p:cNvSpPr txBox="1"/>
          <p:nvPr/>
        </p:nvSpPr>
        <p:spPr>
          <a:xfrm>
            <a:off x="9174769" y="4626873"/>
            <a:ext cx="1313180" cy="369332"/>
          </a:xfrm>
          <a:prstGeom prst="rect">
            <a:avLst/>
          </a:prstGeom>
          <a:noFill/>
        </p:spPr>
        <p:txBody>
          <a:bodyPr wrap="none" rtlCol="0">
            <a:spAutoFit/>
          </a:bodyPr>
          <a:lstStyle/>
          <a:p>
            <a:r>
              <a:rPr kumimoji="1" lang="en-US" altLang="zh-CN" dirty="0" err="1">
                <a:latin typeface="Times" pitchFamily="2" charset="0"/>
              </a:rPr>
              <a:t>Cartoonized</a:t>
            </a:r>
            <a:endParaRPr kumimoji="1" lang="zh-CN" altLang="en-US" dirty="0">
              <a:latin typeface="Times" pitchFamily="2" charset="0"/>
            </a:endParaRPr>
          </a:p>
        </p:txBody>
      </p:sp>
      <p:sp>
        <p:nvSpPr>
          <p:cNvPr id="8" name="文本框 7">
            <a:extLst>
              <a:ext uri="{FF2B5EF4-FFF2-40B4-BE49-F238E27FC236}">
                <a16:creationId xmlns:a16="http://schemas.microsoft.com/office/drawing/2014/main" id="{A2ECE469-9D11-E64C-814D-4C6A8A652146}"/>
              </a:ext>
            </a:extLst>
          </p:cNvPr>
          <p:cNvSpPr txBox="1"/>
          <p:nvPr/>
        </p:nvSpPr>
        <p:spPr>
          <a:xfrm>
            <a:off x="1462779" y="4630196"/>
            <a:ext cx="966931" cy="369332"/>
          </a:xfrm>
          <a:prstGeom prst="rect">
            <a:avLst/>
          </a:prstGeom>
          <a:noFill/>
        </p:spPr>
        <p:txBody>
          <a:bodyPr wrap="none" rtlCol="0">
            <a:spAutoFit/>
          </a:bodyPr>
          <a:lstStyle/>
          <a:p>
            <a:r>
              <a:rPr kumimoji="1" lang="en-US" altLang="zh-CN" dirty="0">
                <a:latin typeface="Times" pitchFamily="2" charset="0"/>
              </a:rPr>
              <a:t>Original</a:t>
            </a:r>
            <a:endParaRPr kumimoji="1" lang="zh-CN" altLang="en-US" dirty="0">
              <a:latin typeface="Times" pitchFamily="2" charset="0"/>
            </a:endParaRPr>
          </a:p>
        </p:txBody>
      </p:sp>
      <p:sp>
        <p:nvSpPr>
          <p:cNvPr id="9" name="文本框 8">
            <a:extLst>
              <a:ext uri="{FF2B5EF4-FFF2-40B4-BE49-F238E27FC236}">
                <a16:creationId xmlns:a16="http://schemas.microsoft.com/office/drawing/2014/main" id="{E14CEDD0-0500-0544-A785-589F1F9649E0}"/>
              </a:ext>
            </a:extLst>
          </p:cNvPr>
          <p:cNvSpPr txBox="1"/>
          <p:nvPr/>
        </p:nvSpPr>
        <p:spPr>
          <a:xfrm>
            <a:off x="3872947" y="4630196"/>
            <a:ext cx="1313180" cy="369332"/>
          </a:xfrm>
          <a:prstGeom prst="rect">
            <a:avLst/>
          </a:prstGeom>
          <a:noFill/>
        </p:spPr>
        <p:txBody>
          <a:bodyPr wrap="none" rtlCol="0">
            <a:spAutoFit/>
          </a:bodyPr>
          <a:lstStyle/>
          <a:p>
            <a:r>
              <a:rPr kumimoji="1" lang="en-US" altLang="zh-CN" dirty="0" err="1">
                <a:latin typeface="Times" pitchFamily="2" charset="0"/>
              </a:rPr>
              <a:t>Cartoonized</a:t>
            </a:r>
            <a:endParaRPr kumimoji="1" lang="zh-CN" altLang="en-US" dirty="0">
              <a:latin typeface="Times" pitchFamily="2" charset="0"/>
            </a:endParaRPr>
          </a:p>
        </p:txBody>
      </p:sp>
    </p:spTree>
    <p:extLst>
      <p:ext uri="{BB962C8B-B14F-4D97-AF65-F5344CB8AC3E}">
        <p14:creationId xmlns:p14="http://schemas.microsoft.com/office/powerpoint/2010/main" val="3607845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D9ECC-CFDC-BD4A-B9B3-0EEBF5D8C35E}"/>
              </a:ext>
            </a:extLst>
          </p:cNvPr>
          <p:cNvSpPr>
            <a:spLocks noGrp="1"/>
          </p:cNvSpPr>
          <p:nvPr>
            <p:ph type="title"/>
          </p:nvPr>
        </p:nvSpPr>
        <p:spPr/>
        <p:txBody>
          <a:bodyPr/>
          <a:lstStyle/>
          <a:p>
            <a:r>
              <a:rPr kumimoji="1" lang="en-US" altLang="zh-CN" dirty="0"/>
              <a:t>Reference</a:t>
            </a:r>
            <a:endParaRPr kumimoji="1" lang="zh-CN" altLang="en-US" dirty="0"/>
          </a:p>
        </p:txBody>
      </p:sp>
      <p:sp>
        <p:nvSpPr>
          <p:cNvPr id="4" name="内容占位符 2">
            <a:extLst>
              <a:ext uri="{FF2B5EF4-FFF2-40B4-BE49-F238E27FC236}">
                <a16:creationId xmlns:a16="http://schemas.microsoft.com/office/drawing/2014/main" id="{BF1A7760-B721-2A42-BFE3-9D6590BE9DDF}"/>
              </a:ext>
            </a:extLst>
          </p:cNvPr>
          <p:cNvSpPr txBox="1">
            <a:spLocks/>
          </p:cNvSpPr>
          <p:nvPr/>
        </p:nvSpPr>
        <p:spPr>
          <a:xfrm>
            <a:off x="222738" y="1348154"/>
            <a:ext cx="11131062" cy="66118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 altLang="zh-CN" sz="950" dirty="0">
                <a:latin typeface="Times" pitchFamily="2" charset="0"/>
              </a:rPr>
              <a:t>Image filtering</a:t>
            </a:r>
          </a:p>
          <a:p>
            <a:pPr lvl="2"/>
            <a:r>
              <a:rPr lang="en" altLang="zh-CN" sz="950" dirty="0">
                <a:latin typeface="Times" pitchFamily="2" charset="0"/>
              </a:rPr>
              <a:t>[H. </a:t>
            </a:r>
            <a:r>
              <a:rPr lang="en" altLang="zh-CN" sz="950" dirty="0" err="1">
                <a:latin typeface="Times" pitchFamily="2" charset="0"/>
              </a:rPr>
              <a:t>Winnem</a:t>
            </a:r>
            <a:r>
              <a:rPr lang="zh-CN" altLang="en-US" sz="950" dirty="0">
                <a:latin typeface="Times" pitchFamily="2" charset="0"/>
              </a:rPr>
              <a:t> </a:t>
            </a:r>
            <a:r>
              <a:rPr lang="en" altLang="zh-CN" sz="950" dirty="0" err="1">
                <a:latin typeface="Times" pitchFamily="2" charset="0"/>
              </a:rPr>
              <a:t>oller</a:t>
            </a:r>
            <a:r>
              <a:rPr lang="en" altLang="zh-CN" sz="950" dirty="0">
                <a:latin typeface="Times" pitchFamily="2" charset="0"/>
              </a:rPr>
              <a:t>, S. C. Olsen, and B. Gooch. Real-time video abstraction. ACM Transactions on Graphics, 25(3):12211226, 2006.] </a:t>
            </a:r>
          </a:p>
          <a:p>
            <a:pPr lvl="1"/>
            <a:r>
              <a:rPr lang="en" altLang="zh-CN" sz="950" dirty="0">
                <a:latin typeface="Times" pitchFamily="2" charset="0"/>
              </a:rPr>
              <a:t>Formulations in optimization problems</a:t>
            </a:r>
          </a:p>
          <a:p>
            <a:pPr lvl="2"/>
            <a:r>
              <a:rPr lang="en" altLang="zh-CN" sz="950" dirty="0">
                <a:latin typeface="Times" pitchFamily="2" charset="0"/>
              </a:rPr>
              <a:t>[L. Xu, C. Lu, Y. Xu, and J. Jia. Image smoothing via L0 gradient minimization. ACM Transactions on Graphics, 30(6):174, 2011.]</a:t>
            </a:r>
          </a:p>
          <a:p>
            <a:pPr lvl="1"/>
            <a:r>
              <a:rPr lang="en" altLang="zh-CN" sz="950" dirty="0">
                <a:latin typeface="Times" pitchFamily="2" charset="0"/>
              </a:rPr>
              <a:t>Alternative methods rely on segmentation of images/videos</a:t>
            </a:r>
          </a:p>
          <a:p>
            <a:pPr lvl="2"/>
            <a:r>
              <a:rPr lang="en" altLang="zh-CN" sz="950" dirty="0">
                <a:latin typeface="Times" pitchFamily="2" charset="0"/>
              </a:rPr>
              <a:t>[J. Wang, Y. Xu, H.-Y. Shum, and M. F. Cohen. Video toon-</a:t>
            </a:r>
            <a:r>
              <a:rPr lang="en" altLang="zh-CN" sz="950" dirty="0" err="1">
                <a:latin typeface="Times" pitchFamily="2" charset="0"/>
              </a:rPr>
              <a:t>ing</a:t>
            </a:r>
            <a:r>
              <a:rPr lang="en" altLang="zh-CN" sz="950" dirty="0">
                <a:latin typeface="Times" pitchFamily="2" charset="0"/>
              </a:rPr>
              <a:t>. ACM Transactions on Graphics, 23(3):574–583, 2004] </a:t>
            </a:r>
          </a:p>
          <a:p>
            <a:pPr lvl="1"/>
            <a:r>
              <a:rPr lang="en" altLang="zh-CN" sz="950" dirty="0">
                <a:latin typeface="Times" pitchFamily="2" charset="0"/>
              </a:rPr>
              <a:t>Dedicated methods have also been developed for portraits</a:t>
            </a:r>
          </a:p>
          <a:p>
            <a:pPr lvl="2"/>
            <a:r>
              <a:rPr lang="en" altLang="zh-CN" sz="950" dirty="0">
                <a:latin typeface="Times" pitchFamily="2" charset="0"/>
              </a:rPr>
              <a:t>[M. Yang, S. Lin, P. Luo, L. Lin, and H. Chao. Semantics-driven portrait cartoon stylization. In International Conference on Image Processing, 2010.]</a:t>
            </a:r>
            <a:br>
              <a:rPr lang="en" altLang="zh-CN" sz="950" dirty="0">
                <a:latin typeface="Times" pitchFamily="2" charset="0"/>
              </a:rPr>
            </a:br>
            <a:r>
              <a:rPr lang="en" altLang="zh-CN" sz="950" dirty="0">
                <a:latin typeface="Times" pitchFamily="2" charset="0"/>
              </a:rPr>
              <a:t>[P. L. Rosin and Y.-K. Lai. Non-photorealistic rendering of portraits. In Workshop on Computational Aesthetics, pages 159–170, 2015.] </a:t>
            </a:r>
          </a:p>
          <a:p>
            <a:pPr lvl="1"/>
            <a:r>
              <a:rPr lang="en" altLang="zh-CN" sz="950" dirty="0">
                <a:latin typeface="Times" pitchFamily="2" charset="0"/>
              </a:rPr>
              <a:t>A neural style transfer (NST) method based on CNNs that transfers the style from the style image to the content image</a:t>
            </a:r>
          </a:p>
          <a:p>
            <a:pPr lvl="2"/>
            <a:r>
              <a:rPr lang="en" altLang="zh-CN" sz="950" dirty="0">
                <a:latin typeface="Times" pitchFamily="2" charset="0"/>
              </a:rPr>
              <a:t>[L. </a:t>
            </a:r>
            <a:r>
              <a:rPr lang="en" altLang="zh-CN" sz="950" dirty="0" err="1">
                <a:latin typeface="Times" pitchFamily="2" charset="0"/>
              </a:rPr>
              <a:t>Gatys</a:t>
            </a:r>
            <a:r>
              <a:rPr lang="en" altLang="zh-CN" sz="950" dirty="0">
                <a:latin typeface="Times" pitchFamily="2" charset="0"/>
              </a:rPr>
              <a:t>, A. Ecker, and M. </a:t>
            </a:r>
            <a:r>
              <a:rPr lang="en" altLang="zh-CN" sz="950" dirty="0" err="1">
                <a:latin typeface="Times" pitchFamily="2" charset="0"/>
              </a:rPr>
              <a:t>Bethge</a:t>
            </a:r>
            <a:r>
              <a:rPr lang="en" altLang="zh-CN" sz="950" dirty="0">
                <a:latin typeface="Times" pitchFamily="2" charset="0"/>
              </a:rPr>
              <a:t>. Image style transfer using convolutional neural networks. In IEEE Conference on Computer Vision and Pattern Recognition (CVPR), pages 2414–2423, 2016.] </a:t>
            </a:r>
          </a:p>
          <a:p>
            <a:pPr lvl="1"/>
            <a:r>
              <a:rPr lang="en" altLang="zh-CN" sz="950" dirty="0">
                <a:latin typeface="Times" pitchFamily="2" charset="0"/>
              </a:rPr>
              <a:t>Style transfer by local matching of CNN feature maps and using a Markov Random Field for fusion (CNNMRF)</a:t>
            </a:r>
          </a:p>
          <a:p>
            <a:pPr lvl="2"/>
            <a:r>
              <a:rPr lang="en" altLang="zh-CN" sz="950" dirty="0">
                <a:latin typeface="Times" pitchFamily="2" charset="0"/>
              </a:rPr>
              <a:t>[C. Li and M. Wand. Combining Markov random fields and convolutional neural networks for image synthesis. In IEEE Conference on Computer Vision and Pattern Recognition (CVPR), pages 2479–2486, 2016.] </a:t>
            </a:r>
          </a:p>
          <a:p>
            <a:pPr lvl="1"/>
            <a:r>
              <a:rPr lang="en" altLang="zh-CN" sz="950" dirty="0">
                <a:latin typeface="Times" pitchFamily="2" charset="0"/>
              </a:rPr>
              <a:t>A Deep Analogy method which keeps semantically meaningful dense correspondences between the content and style images while transferring the style</a:t>
            </a:r>
          </a:p>
          <a:p>
            <a:pPr lvl="2"/>
            <a:r>
              <a:rPr lang="en" altLang="zh-CN" sz="950" dirty="0">
                <a:latin typeface="Times" pitchFamily="2" charset="0"/>
              </a:rPr>
              <a:t>[J. Liao, Y. Yao, L. Yuan, G. Hua, and S. B. Kang. Visual attribute transfer through deep image analogy. ACM Transactions on Graphics, 36(4):120, 2017.] </a:t>
            </a:r>
          </a:p>
          <a:p>
            <a:pPr lvl="1"/>
            <a:r>
              <a:rPr lang="en" altLang="zh-CN" sz="950" dirty="0">
                <a:latin typeface="Times" pitchFamily="2" charset="0"/>
              </a:rPr>
              <a:t>A method to improve comic style transfer by training a dedicated CNN to classify comic/non-comic images</a:t>
            </a:r>
          </a:p>
          <a:p>
            <a:pPr lvl="2"/>
            <a:r>
              <a:rPr lang="en" altLang="zh-CN" sz="950" dirty="0">
                <a:latin typeface="Times" pitchFamily="2" charset="0"/>
              </a:rPr>
              <a:t>[Y. Chen, Y.-K. Lai, and Y.-J. Liu. Transforming photos to comics using convolutional neural networks. In International Conference on Image Processing, 2017.] </a:t>
            </a:r>
          </a:p>
          <a:p>
            <a:pPr lvl="1"/>
            <a:r>
              <a:rPr lang="en" altLang="zh-CN" sz="950" dirty="0">
                <a:latin typeface="Times" pitchFamily="2" charset="0"/>
              </a:rPr>
              <a:t>pixel-to-pixel image synthesis problems. </a:t>
            </a:r>
          </a:p>
          <a:p>
            <a:pPr lvl="2"/>
            <a:r>
              <a:rPr lang="en" altLang="zh-CN" sz="950" dirty="0">
                <a:latin typeface="Times" pitchFamily="2" charset="0"/>
              </a:rPr>
              <a:t>[V. </a:t>
            </a:r>
            <a:r>
              <a:rPr lang="en" altLang="zh-CN" sz="950" dirty="0" err="1">
                <a:latin typeface="Times" pitchFamily="2" charset="0"/>
              </a:rPr>
              <a:t>Dumoulin</a:t>
            </a:r>
            <a:r>
              <a:rPr lang="en" altLang="zh-CN" sz="950" dirty="0">
                <a:latin typeface="Times" pitchFamily="2" charset="0"/>
              </a:rPr>
              <a:t>, I. </a:t>
            </a:r>
            <a:r>
              <a:rPr lang="en" altLang="zh-CN" sz="950" dirty="0" err="1">
                <a:latin typeface="Times" pitchFamily="2" charset="0"/>
              </a:rPr>
              <a:t>Belghazi</a:t>
            </a:r>
            <a:r>
              <a:rPr lang="en" altLang="zh-CN" sz="950" dirty="0">
                <a:latin typeface="Times" pitchFamily="2" charset="0"/>
              </a:rPr>
              <a:t>, B. Poole, A. Lamb, M. </a:t>
            </a:r>
            <a:r>
              <a:rPr lang="en" altLang="zh-CN" sz="950" dirty="0" err="1">
                <a:latin typeface="Times" pitchFamily="2" charset="0"/>
              </a:rPr>
              <a:t>Arjovsky,O</a:t>
            </a:r>
            <a:r>
              <a:rPr lang="en" altLang="zh-CN" sz="950" dirty="0">
                <a:latin typeface="Times" pitchFamily="2" charset="0"/>
              </a:rPr>
              <a:t>. </a:t>
            </a:r>
            <a:r>
              <a:rPr lang="en" altLang="zh-CN" sz="950" dirty="0" err="1">
                <a:latin typeface="Times" pitchFamily="2" charset="0"/>
              </a:rPr>
              <a:t>Mastropietro</a:t>
            </a:r>
            <a:r>
              <a:rPr lang="en" altLang="zh-CN" sz="950" dirty="0">
                <a:latin typeface="Times" pitchFamily="2" charset="0"/>
              </a:rPr>
              <a:t>, and A. </a:t>
            </a:r>
            <a:r>
              <a:rPr lang="en" altLang="zh-CN" sz="950" dirty="0" err="1">
                <a:latin typeface="Times" pitchFamily="2" charset="0"/>
              </a:rPr>
              <a:t>Courville</a:t>
            </a:r>
            <a:r>
              <a:rPr lang="en" altLang="zh-CN" sz="950" dirty="0">
                <a:latin typeface="Times" pitchFamily="2" charset="0"/>
              </a:rPr>
              <a:t>. </a:t>
            </a:r>
            <a:r>
              <a:rPr lang="en" altLang="zh-CN" sz="950" dirty="0" err="1">
                <a:latin typeface="Times" pitchFamily="2" charset="0"/>
              </a:rPr>
              <a:t>Adversarially</a:t>
            </a:r>
            <a:r>
              <a:rPr lang="en" altLang="zh-CN" sz="950" dirty="0">
                <a:latin typeface="Times" pitchFamily="2" charset="0"/>
              </a:rPr>
              <a:t> learned inference. In International Conference on Learning Representations (ICLR), 2017.]</a:t>
            </a:r>
          </a:p>
          <a:p>
            <a:pPr lvl="2"/>
            <a:r>
              <a:rPr lang="en" altLang="zh-CN" sz="950" dirty="0">
                <a:latin typeface="Times" pitchFamily="2" charset="0"/>
              </a:rPr>
              <a:t>[P. Isola, J.-Y. Zhu, T. Zhou, and A. A. </a:t>
            </a:r>
            <a:r>
              <a:rPr lang="en" altLang="zh-CN" sz="950" dirty="0" err="1">
                <a:latin typeface="Times" pitchFamily="2" charset="0"/>
              </a:rPr>
              <a:t>Efros</a:t>
            </a:r>
            <a:r>
              <a:rPr lang="en" altLang="zh-CN" sz="950" dirty="0">
                <a:latin typeface="Times" pitchFamily="2" charset="0"/>
              </a:rPr>
              <a:t>. Image-to-image translation with conditional adversarial networks. In IEEE Conference on Computer Vision and Pattern Recognition (CVPR), 2017.] </a:t>
            </a:r>
          </a:p>
          <a:p>
            <a:pPr lvl="2"/>
            <a:r>
              <a:rPr lang="en" altLang="zh-CN" sz="950" dirty="0">
                <a:latin typeface="Times" pitchFamily="2" charset="0"/>
              </a:rPr>
              <a:t>[L. </a:t>
            </a:r>
            <a:r>
              <a:rPr lang="en" altLang="zh-CN" sz="950" dirty="0" err="1">
                <a:latin typeface="Times" pitchFamily="2" charset="0"/>
              </a:rPr>
              <a:t>Karacan</a:t>
            </a:r>
            <a:r>
              <a:rPr lang="en" altLang="zh-CN" sz="950" dirty="0">
                <a:latin typeface="Times" pitchFamily="2" charset="0"/>
              </a:rPr>
              <a:t>, Z. </a:t>
            </a:r>
            <a:r>
              <a:rPr lang="en" altLang="zh-CN" sz="950" dirty="0" err="1">
                <a:latin typeface="Times" pitchFamily="2" charset="0"/>
              </a:rPr>
              <a:t>Akata</a:t>
            </a:r>
            <a:r>
              <a:rPr lang="en" altLang="zh-CN" sz="950" dirty="0">
                <a:latin typeface="Times" pitchFamily="2" charset="0"/>
              </a:rPr>
              <a:t>, A. </a:t>
            </a:r>
            <a:r>
              <a:rPr lang="en" altLang="zh-CN" sz="950" dirty="0" err="1">
                <a:latin typeface="Times" pitchFamily="2" charset="0"/>
              </a:rPr>
              <a:t>Erdem</a:t>
            </a:r>
            <a:r>
              <a:rPr lang="en" altLang="zh-CN" sz="950" dirty="0">
                <a:latin typeface="Times" pitchFamily="2" charset="0"/>
              </a:rPr>
              <a:t>, and E. </a:t>
            </a:r>
            <a:r>
              <a:rPr lang="en" altLang="zh-CN" sz="950" dirty="0" err="1">
                <a:latin typeface="Times" pitchFamily="2" charset="0"/>
              </a:rPr>
              <a:t>Erdem</a:t>
            </a:r>
            <a:r>
              <a:rPr lang="en" altLang="zh-CN" sz="950" dirty="0">
                <a:latin typeface="Times" pitchFamily="2" charset="0"/>
              </a:rPr>
              <a:t>. Learning to generate images of outdoor scenes from attributes and semantic layouts. </a:t>
            </a:r>
            <a:r>
              <a:rPr lang="en" altLang="zh-CN" sz="950" dirty="0" err="1">
                <a:latin typeface="Times" pitchFamily="2" charset="0"/>
              </a:rPr>
              <a:t>arXiv</a:t>
            </a:r>
            <a:r>
              <a:rPr lang="en" altLang="zh-CN" sz="950" dirty="0">
                <a:latin typeface="Times" pitchFamily="2" charset="0"/>
              </a:rPr>
              <a:t> preprint arXiv:1612.00215, 2016.] </a:t>
            </a:r>
          </a:p>
          <a:p>
            <a:pPr lvl="1"/>
            <a:r>
              <a:rPr lang="en" altLang="zh-CN" sz="950" dirty="0">
                <a:latin typeface="Times" pitchFamily="2" charset="0"/>
              </a:rPr>
              <a:t> </a:t>
            </a:r>
            <a:r>
              <a:rPr lang="en" altLang="zh-CN" sz="950" dirty="0" err="1">
                <a:latin typeface="Times" pitchFamily="2" charset="0"/>
              </a:rPr>
              <a:t>CycleGAN</a:t>
            </a:r>
            <a:r>
              <a:rPr lang="en" altLang="zh-CN" sz="950" dirty="0">
                <a:latin typeface="Times" pitchFamily="2" charset="0"/>
              </a:rPr>
              <a:t> </a:t>
            </a:r>
          </a:p>
          <a:p>
            <a:pPr lvl="2"/>
            <a:r>
              <a:rPr lang="en" altLang="zh-CN" sz="950" dirty="0">
                <a:latin typeface="Times" pitchFamily="2" charset="0"/>
              </a:rPr>
              <a:t>[J.-Y. Zhu, T. Park, P. Isola, and A. A. </a:t>
            </a:r>
            <a:r>
              <a:rPr lang="en" altLang="zh-CN" sz="950" dirty="0" err="1">
                <a:latin typeface="Times" pitchFamily="2" charset="0"/>
              </a:rPr>
              <a:t>Efros</a:t>
            </a:r>
            <a:r>
              <a:rPr lang="en" altLang="zh-CN" sz="950" dirty="0">
                <a:latin typeface="Times" pitchFamily="2" charset="0"/>
              </a:rPr>
              <a:t>. Unpaired image-to-image translation using cycle-consistent adversarial networks. In International Conference on Computer Vision, 2017.] </a:t>
            </a:r>
          </a:p>
          <a:p>
            <a:pPr lvl="1"/>
            <a:r>
              <a:rPr lang="en" altLang="zh-CN" sz="950" dirty="0">
                <a:latin typeface="Times" pitchFamily="2" charset="0"/>
              </a:rPr>
              <a:t>Residual blocks </a:t>
            </a:r>
          </a:p>
          <a:p>
            <a:pPr lvl="2"/>
            <a:r>
              <a:rPr lang="en" altLang="zh-CN" sz="950" dirty="0">
                <a:latin typeface="Times" pitchFamily="2" charset="0"/>
              </a:rPr>
              <a:t>[K. He, X. Zhang, S. Ren, and J. Sun. Deep residual learning for image recognition. In IEEE Conference on Computer Vision and Pattern Recognition (CVPR), pages 770778, 2016.] </a:t>
            </a:r>
          </a:p>
          <a:p>
            <a:pPr lvl="1"/>
            <a:r>
              <a:rPr lang="en" altLang="zh-CN" sz="950" dirty="0">
                <a:latin typeface="Times" pitchFamily="2" charset="0"/>
              </a:rPr>
              <a:t>Batch normalization</a:t>
            </a:r>
          </a:p>
          <a:p>
            <a:pPr lvl="2"/>
            <a:r>
              <a:rPr lang="en" altLang="zh-CN" sz="950" dirty="0">
                <a:latin typeface="Times" pitchFamily="2" charset="0"/>
              </a:rPr>
              <a:t>[S. </a:t>
            </a:r>
            <a:r>
              <a:rPr lang="en" altLang="zh-CN" sz="950" dirty="0" err="1">
                <a:latin typeface="Times" pitchFamily="2" charset="0"/>
              </a:rPr>
              <a:t>Ioffe</a:t>
            </a:r>
            <a:r>
              <a:rPr lang="en" altLang="zh-CN" sz="950" dirty="0">
                <a:latin typeface="Times" pitchFamily="2" charset="0"/>
              </a:rPr>
              <a:t> and C. </a:t>
            </a:r>
            <a:r>
              <a:rPr lang="en" altLang="zh-CN" sz="950" dirty="0" err="1">
                <a:latin typeface="Times" pitchFamily="2" charset="0"/>
              </a:rPr>
              <a:t>Szegedy</a:t>
            </a:r>
            <a:r>
              <a:rPr lang="en" altLang="zh-CN" sz="950" dirty="0">
                <a:latin typeface="Times" pitchFamily="2" charset="0"/>
              </a:rPr>
              <a:t>. Batch normalization: Accelerating deep network training by reducing internal covariate shift. In International Conference on Machine Learning, pages 448456, 2015.] </a:t>
            </a:r>
          </a:p>
        </p:txBody>
      </p:sp>
    </p:spTree>
    <p:extLst>
      <p:ext uri="{BB962C8B-B14F-4D97-AF65-F5344CB8AC3E}">
        <p14:creationId xmlns:p14="http://schemas.microsoft.com/office/powerpoint/2010/main" val="457126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C10EB49-7787-456B-9D95-D9769500ED5D}"/>
              </a:ext>
            </a:extLst>
          </p:cNvPr>
          <p:cNvSpPr>
            <a:spLocks noGrp="1"/>
          </p:cNvSpPr>
          <p:nvPr>
            <p:ph type="title"/>
          </p:nvPr>
        </p:nvSpPr>
        <p:spPr>
          <a:xfrm>
            <a:off x="3898900" y="2638425"/>
            <a:ext cx="10515600" cy="1325563"/>
          </a:xfrm>
        </p:spPr>
        <p:txBody>
          <a:bodyPr>
            <a:normAutofit/>
          </a:bodyPr>
          <a:lstStyle/>
          <a:p>
            <a:r>
              <a:rPr lang="en-US" altLang="zh-CN" sz="7200" dirty="0"/>
              <a:t>THANKS</a:t>
            </a:r>
            <a:endParaRPr lang="zh-CN" altLang="en-US" sz="7200" dirty="0"/>
          </a:p>
        </p:txBody>
      </p:sp>
    </p:spTree>
    <p:extLst>
      <p:ext uri="{BB962C8B-B14F-4D97-AF65-F5344CB8AC3E}">
        <p14:creationId xmlns:p14="http://schemas.microsoft.com/office/powerpoint/2010/main" val="1401804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D258D-5EEC-E74D-BC87-A8E38C003C9A}"/>
              </a:ext>
            </a:extLst>
          </p:cNvPr>
          <p:cNvSpPr>
            <a:spLocks noGrp="1"/>
          </p:cNvSpPr>
          <p:nvPr>
            <p:ph type="title"/>
          </p:nvPr>
        </p:nvSpPr>
        <p:spPr/>
        <p:txBody>
          <a:bodyPr/>
          <a:lstStyle/>
          <a:p>
            <a:r>
              <a:rPr kumimoji="1" lang="en-US" altLang="zh-CN" dirty="0"/>
              <a:t>Related works</a:t>
            </a:r>
            <a:endParaRPr kumimoji="1" lang="zh-CN" altLang="en-US" dirty="0"/>
          </a:p>
        </p:txBody>
      </p:sp>
      <p:sp>
        <p:nvSpPr>
          <p:cNvPr id="3" name="内容占位符 2">
            <a:extLst>
              <a:ext uri="{FF2B5EF4-FFF2-40B4-BE49-F238E27FC236}">
                <a16:creationId xmlns:a16="http://schemas.microsoft.com/office/drawing/2014/main" id="{8316832E-9437-4F4E-83E6-EAA76C3FB7AA}"/>
              </a:ext>
            </a:extLst>
          </p:cNvPr>
          <p:cNvSpPr>
            <a:spLocks noGrp="1"/>
          </p:cNvSpPr>
          <p:nvPr>
            <p:ph idx="1"/>
          </p:nvPr>
        </p:nvSpPr>
        <p:spPr/>
        <p:txBody>
          <a:bodyPr/>
          <a:lstStyle/>
          <a:p>
            <a:r>
              <a:rPr lang="en-US" altLang="zh-CN" dirty="0" err="1">
                <a:latin typeface="Times" pitchFamily="2" charset="0"/>
              </a:rPr>
              <a:t>Cel</a:t>
            </a:r>
            <a:r>
              <a:rPr lang="en-US" altLang="zh-CN" dirty="0">
                <a:latin typeface="Times" pitchFamily="2" charset="0"/>
              </a:rPr>
              <a:t>-shading</a:t>
            </a:r>
            <a:r>
              <a:rPr lang="zh-CN" altLang="en-US" dirty="0">
                <a:latin typeface="Times" pitchFamily="2" charset="0"/>
              </a:rPr>
              <a:t> </a:t>
            </a:r>
            <a:r>
              <a:rPr lang="en-US" altLang="zh-CN" dirty="0">
                <a:latin typeface="Times" pitchFamily="2" charset="0"/>
              </a:rPr>
              <a:t>(Cartoon rendering)</a:t>
            </a:r>
          </a:p>
          <a:p>
            <a:pPr lvl="1"/>
            <a:r>
              <a:rPr lang="en-US" altLang="zh-CN" dirty="0">
                <a:latin typeface="Times" pitchFamily="2" charset="0"/>
              </a:rPr>
              <a:t>Filtering</a:t>
            </a:r>
          </a:p>
          <a:p>
            <a:pPr lvl="1"/>
            <a:r>
              <a:rPr lang="en-US" altLang="zh-CN" dirty="0">
                <a:latin typeface="Times" pitchFamily="2" charset="0"/>
              </a:rPr>
              <a:t>Segmentation</a:t>
            </a:r>
          </a:p>
          <a:p>
            <a:r>
              <a:rPr lang="en-US" altLang="zh-CN" dirty="0">
                <a:latin typeface="Times" pitchFamily="2" charset="0"/>
              </a:rPr>
              <a:t>N</a:t>
            </a:r>
            <a:r>
              <a:rPr lang="en" altLang="zh-CN" dirty="0" err="1">
                <a:latin typeface="Times" pitchFamily="2" charset="0"/>
              </a:rPr>
              <a:t>eural</a:t>
            </a:r>
            <a:r>
              <a:rPr lang="en" altLang="zh-CN" dirty="0">
                <a:latin typeface="Times" pitchFamily="2" charset="0"/>
              </a:rPr>
              <a:t> </a:t>
            </a:r>
            <a:r>
              <a:rPr lang="en-US" altLang="zh-CN" dirty="0">
                <a:latin typeface="Times" pitchFamily="2" charset="0"/>
              </a:rPr>
              <a:t>n</a:t>
            </a:r>
            <a:r>
              <a:rPr lang="en" altLang="zh-CN" dirty="0" err="1">
                <a:latin typeface="Times" pitchFamily="2" charset="0"/>
              </a:rPr>
              <a:t>etworks</a:t>
            </a:r>
            <a:r>
              <a:rPr lang="en" altLang="zh-CN" dirty="0">
                <a:latin typeface="Times" pitchFamily="2" charset="0"/>
              </a:rPr>
              <a:t> </a:t>
            </a:r>
            <a:r>
              <a:rPr lang="en-US" altLang="zh-CN" dirty="0">
                <a:latin typeface="Times" pitchFamily="2" charset="0"/>
              </a:rPr>
              <a:t>s</a:t>
            </a:r>
            <a:r>
              <a:rPr lang="en" altLang="zh-CN" dirty="0" err="1">
                <a:latin typeface="Times" pitchFamily="2" charset="0"/>
              </a:rPr>
              <a:t>tylization</a:t>
            </a:r>
            <a:endParaRPr lang="en" altLang="zh-CN" dirty="0">
              <a:latin typeface="Times" pitchFamily="2" charset="0"/>
            </a:endParaRPr>
          </a:p>
          <a:p>
            <a:pPr lvl="1"/>
            <a:r>
              <a:rPr lang="en-US" altLang="zh-CN" dirty="0">
                <a:latin typeface="Times" pitchFamily="2" charset="0"/>
              </a:rPr>
              <a:t>depend</a:t>
            </a:r>
            <a:r>
              <a:rPr lang="zh-CN" altLang="en-US" dirty="0">
                <a:latin typeface="Times" pitchFamily="2" charset="0"/>
              </a:rPr>
              <a:t> </a:t>
            </a:r>
            <a:r>
              <a:rPr lang="en-US" altLang="zh-CN" dirty="0">
                <a:latin typeface="Times" pitchFamily="2" charset="0"/>
              </a:rPr>
              <a:t>too</a:t>
            </a:r>
            <a:r>
              <a:rPr lang="zh-CN" altLang="en-US" dirty="0">
                <a:latin typeface="Times" pitchFamily="2" charset="0"/>
              </a:rPr>
              <a:t> </a:t>
            </a:r>
            <a:r>
              <a:rPr lang="en-US" altLang="zh-CN" dirty="0">
                <a:latin typeface="Times" pitchFamily="2" charset="0"/>
              </a:rPr>
              <a:t>much</a:t>
            </a:r>
            <a:r>
              <a:rPr lang="zh-CN" altLang="en-US" dirty="0">
                <a:latin typeface="Times" pitchFamily="2" charset="0"/>
              </a:rPr>
              <a:t> </a:t>
            </a:r>
            <a:r>
              <a:rPr lang="en-US" altLang="zh-CN" dirty="0">
                <a:latin typeface="Times" pitchFamily="2" charset="0"/>
              </a:rPr>
              <a:t>on</a:t>
            </a:r>
            <a:r>
              <a:rPr lang="zh-CN" altLang="en-US" dirty="0">
                <a:latin typeface="Times" pitchFamily="2" charset="0"/>
              </a:rPr>
              <a:t> </a:t>
            </a:r>
            <a:r>
              <a:rPr lang="en-US" altLang="zh-CN" dirty="0">
                <a:latin typeface="Times" pitchFamily="2" charset="0"/>
              </a:rPr>
              <a:t>dataset</a:t>
            </a:r>
            <a:endParaRPr lang="en" altLang="zh-CN" dirty="0">
              <a:latin typeface="Times" pitchFamily="2" charset="0"/>
            </a:endParaRPr>
          </a:p>
          <a:p>
            <a:r>
              <a:rPr lang="en" altLang="zh-CN" dirty="0">
                <a:latin typeface="Times" pitchFamily="2" charset="0"/>
              </a:rPr>
              <a:t>Image synthesis with GANs </a:t>
            </a:r>
          </a:p>
          <a:p>
            <a:pPr lvl="1"/>
            <a:r>
              <a:rPr lang="en-US" altLang="zh-CN" dirty="0">
                <a:latin typeface="Times" pitchFamily="2" charset="0"/>
              </a:rPr>
              <a:t>mostly required</a:t>
            </a:r>
            <a:r>
              <a:rPr lang="zh-CN" altLang="en-US" dirty="0">
                <a:latin typeface="Times" pitchFamily="2" charset="0"/>
              </a:rPr>
              <a:t> </a:t>
            </a:r>
            <a:r>
              <a:rPr lang="en-US" altLang="zh-CN" dirty="0">
                <a:latin typeface="Times" pitchFamily="2" charset="0"/>
              </a:rPr>
              <a:t>paired</a:t>
            </a:r>
            <a:r>
              <a:rPr lang="zh-CN" altLang="en-US" dirty="0">
                <a:latin typeface="Times" pitchFamily="2" charset="0"/>
              </a:rPr>
              <a:t> </a:t>
            </a:r>
            <a:r>
              <a:rPr lang="en-US" altLang="zh-CN" dirty="0">
                <a:latin typeface="Times" pitchFamily="2" charset="0"/>
              </a:rPr>
              <a:t>images</a:t>
            </a:r>
          </a:p>
          <a:p>
            <a:pPr lvl="1"/>
            <a:r>
              <a:rPr lang="en-US" altLang="zh-CN" dirty="0" err="1">
                <a:latin typeface="Times" pitchFamily="2" charset="0"/>
              </a:rPr>
              <a:t>CycleGAN</a:t>
            </a:r>
            <a:endParaRPr lang="en" altLang="zh-CN" dirty="0">
              <a:latin typeface="Times" pitchFamily="2" charset="0"/>
            </a:endParaRPr>
          </a:p>
        </p:txBody>
      </p:sp>
    </p:spTree>
    <p:extLst>
      <p:ext uri="{BB962C8B-B14F-4D97-AF65-F5344CB8AC3E}">
        <p14:creationId xmlns:p14="http://schemas.microsoft.com/office/powerpoint/2010/main" val="662438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72EB4-57F3-B341-804C-4C4B787C4AEF}"/>
              </a:ext>
            </a:extLst>
          </p:cNvPr>
          <p:cNvSpPr>
            <a:spLocks noGrp="1"/>
          </p:cNvSpPr>
          <p:nvPr>
            <p:ph type="title"/>
          </p:nvPr>
        </p:nvSpPr>
        <p:spPr/>
        <p:txBody>
          <a:bodyPr/>
          <a:lstStyle/>
          <a:p>
            <a:r>
              <a:rPr kumimoji="1" lang="en-US" altLang="zh-CN" dirty="0" err="1"/>
              <a:t>Cel</a:t>
            </a:r>
            <a:r>
              <a:rPr kumimoji="1" lang="zh-CN" altLang="en-US" dirty="0"/>
              <a:t> </a:t>
            </a:r>
            <a:r>
              <a:rPr kumimoji="1" lang="en-US" altLang="zh-CN" dirty="0"/>
              <a:t>shading</a:t>
            </a:r>
            <a:r>
              <a:rPr kumimoji="1" lang="zh-CN" altLang="en-US" dirty="0"/>
              <a:t> </a:t>
            </a:r>
            <a:r>
              <a:rPr kumimoji="1" lang="en-US" altLang="zh-CN" dirty="0"/>
              <a:t>:</a:t>
            </a:r>
            <a:r>
              <a:rPr kumimoji="1" lang="zh-CN" altLang="en-US" dirty="0"/>
              <a:t> </a:t>
            </a:r>
            <a:r>
              <a:rPr kumimoji="1" lang="en-US" altLang="zh-CN" dirty="0"/>
              <a:t>Additional</a:t>
            </a:r>
            <a:r>
              <a:rPr kumimoji="1" lang="zh-CN" altLang="en-US" dirty="0"/>
              <a:t> </a:t>
            </a:r>
            <a:r>
              <a:rPr kumimoji="1" lang="en-US" altLang="zh-CN" dirty="0"/>
              <a:t>reading</a:t>
            </a:r>
            <a:endParaRPr kumimoji="1" lang="zh-CN" altLang="en-US" dirty="0"/>
          </a:p>
        </p:txBody>
      </p:sp>
      <p:sp>
        <p:nvSpPr>
          <p:cNvPr id="3" name="内容占位符 2">
            <a:extLst>
              <a:ext uri="{FF2B5EF4-FFF2-40B4-BE49-F238E27FC236}">
                <a16:creationId xmlns:a16="http://schemas.microsoft.com/office/drawing/2014/main" id="{3CD11863-AD53-7A41-8DCA-58397021ED6C}"/>
              </a:ext>
            </a:extLst>
          </p:cNvPr>
          <p:cNvSpPr>
            <a:spLocks noGrp="1"/>
          </p:cNvSpPr>
          <p:nvPr>
            <p:ph idx="1"/>
          </p:nvPr>
        </p:nvSpPr>
        <p:spPr>
          <a:xfrm>
            <a:off x="838200" y="1825625"/>
            <a:ext cx="10515600" cy="4351338"/>
          </a:xfrm>
        </p:spPr>
        <p:txBody>
          <a:bodyPr/>
          <a:lstStyle/>
          <a:p>
            <a:r>
              <a:rPr kumimoji="1" lang="en-US" altLang="zh-CN" dirty="0">
                <a:latin typeface="Kaiti SC" panose="02010600040101010101" pitchFamily="2" charset="-122"/>
                <a:ea typeface="Kaiti SC" panose="02010600040101010101" pitchFamily="2" charset="-122"/>
              </a:rPr>
              <a:t>《</a:t>
            </a:r>
            <a:r>
              <a:rPr kumimoji="1" lang="zh-CN" altLang="en-US" dirty="0">
                <a:latin typeface="Kaiti SC" panose="02010600040101010101" pitchFamily="2" charset="-122"/>
                <a:ea typeface="Kaiti SC" panose="02010600040101010101" pitchFamily="2" charset="-122"/>
              </a:rPr>
              <a:t>崩坏</a:t>
            </a:r>
            <a:r>
              <a:rPr kumimoji="1" lang="en-US" altLang="zh-CN" dirty="0">
                <a:latin typeface="Kaiti SC" panose="02010600040101010101" pitchFamily="2" charset="-122"/>
                <a:ea typeface="Kaiti SC" panose="02010600040101010101" pitchFamily="2" charset="-122"/>
              </a:rPr>
              <a:t>3》</a:t>
            </a:r>
            <a:r>
              <a:rPr kumimoji="1" lang="zh-CN" altLang="en-US" dirty="0">
                <a:latin typeface="Kaiti SC" panose="02010600040101010101" pitchFamily="2" charset="-122"/>
                <a:ea typeface="Kaiti SC" panose="02010600040101010101" pitchFamily="2" charset="-122"/>
              </a:rPr>
              <a:t>中的卡通渲染</a:t>
            </a:r>
            <a:r>
              <a:rPr kumimoji="1" lang="en-US" altLang="zh-CN" dirty="0">
                <a:latin typeface="Kaiti SC" panose="02010600040101010101" pitchFamily="2" charset="-122"/>
                <a:ea typeface="Kaiti SC" panose="02010600040101010101" pitchFamily="2" charset="-122"/>
              </a:rPr>
              <a:t> ——</a:t>
            </a:r>
            <a:r>
              <a:rPr kumimoji="1" lang="zh-CN" altLang="en-US" dirty="0">
                <a:latin typeface="Kaiti SC" panose="02010600040101010101" pitchFamily="2" charset="-122"/>
                <a:ea typeface="Kaiti SC" panose="02010600040101010101" pitchFamily="2" charset="-122"/>
              </a:rPr>
              <a:t> 如何实现</a:t>
            </a:r>
            <a:r>
              <a:rPr kumimoji="1" lang="en-US" altLang="zh-CN" dirty="0">
                <a:latin typeface="Kaiti SC" panose="02010600040101010101" pitchFamily="2" charset="-122"/>
                <a:ea typeface="Kaiti SC" panose="02010600040101010101" pitchFamily="2" charset="-122"/>
              </a:rPr>
              <a:t>bloom</a:t>
            </a:r>
            <a:r>
              <a:rPr kumimoji="1" lang="zh-CN" altLang="en-US" dirty="0">
                <a:latin typeface="Kaiti SC" panose="02010600040101010101" pitchFamily="2" charset="-122"/>
                <a:ea typeface="Kaiti SC" panose="02010600040101010101" pitchFamily="2" charset="-122"/>
              </a:rPr>
              <a:t>效果</a:t>
            </a:r>
            <a:endParaRPr kumimoji="1" lang="en-US" altLang="zh-CN" dirty="0">
              <a:latin typeface="Kaiti SC" panose="02010600040101010101" pitchFamily="2" charset="-122"/>
              <a:ea typeface="Kaiti SC" panose="02010600040101010101" pitchFamily="2" charset="-122"/>
            </a:endParaRPr>
          </a:p>
          <a:p>
            <a:pPr lvl="1"/>
            <a:r>
              <a:rPr kumimoji="1" lang="en-US" altLang="zh-CN" dirty="0">
                <a:latin typeface="Times" pitchFamily="2" charset="0"/>
                <a:ea typeface="MS Mincho" panose="02020609040205080304" pitchFamily="49" charset="-128"/>
              </a:rPr>
              <a:t>Down sampling</a:t>
            </a:r>
          </a:p>
          <a:p>
            <a:pPr lvl="1"/>
            <a:r>
              <a:rPr kumimoji="1" lang="en-US" altLang="zh-CN" dirty="0">
                <a:latin typeface="Times" pitchFamily="2" charset="0"/>
                <a:ea typeface="MS Mincho" panose="02020609040205080304" pitchFamily="49" charset="-128"/>
              </a:rPr>
              <a:t>Intensity threshold</a:t>
            </a:r>
          </a:p>
          <a:p>
            <a:pPr lvl="1"/>
            <a:r>
              <a:rPr kumimoji="1" lang="en-US" altLang="zh-CN" dirty="0">
                <a:latin typeface="Times" pitchFamily="2" charset="0"/>
                <a:ea typeface="MS Mincho" panose="02020609040205080304" pitchFamily="49" charset="-128"/>
              </a:rPr>
              <a:t>4 Render target</a:t>
            </a:r>
          </a:p>
          <a:p>
            <a:pPr marL="457200" lvl="1" indent="0">
              <a:buNone/>
            </a:pPr>
            <a:r>
              <a:rPr kumimoji="1" lang="en-US" altLang="zh-CN" dirty="0">
                <a:latin typeface="Times" pitchFamily="2" charset="0"/>
                <a:ea typeface="MS Mincho" panose="02020609040205080304" pitchFamily="49" charset="-128"/>
              </a:rPr>
              <a:t>	(different size)	</a:t>
            </a:r>
          </a:p>
          <a:p>
            <a:pPr lvl="1"/>
            <a:r>
              <a:rPr kumimoji="1" lang="en-US" altLang="zh-CN" dirty="0">
                <a:latin typeface="Times" pitchFamily="2" charset="0"/>
                <a:ea typeface="MS Mincho" panose="02020609040205080304" pitchFamily="49" charset="-128"/>
              </a:rPr>
              <a:t>Gaussian Blur</a:t>
            </a:r>
          </a:p>
          <a:p>
            <a:pPr lvl="1"/>
            <a:r>
              <a:rPr kumimoji="1" lang="en-US" altLang="zh-CN" dirty="0">
                <a:latin typeface="Times" pitchFamily="2" charset="0"/>
                <a:ea typeface="MS Mincho" panose="02020609040205080304" pitchFamily="49" charset="-128"/>
              </a:rPr>
              <a:t>Superposition</a:t>
            </a:r>
            <a:endParaRPr kumimoji="1" lang="zh-CN" altLang="en-US" dirty="0">
              <a:latin typeface="Times" pitchFamily="2" charset="0"/>
              <a:ea typeface="MS Mincho" panose="02020609040205080304" pitchFamily="49" charset="-128"/>
            </a:endParaRPr>
          </a:p>
          <a:p>
            <a:pPr lvl="1"/>
            <a:r>
              <a:rPr kumimoji="1" lang="en-US" altLang="zh-CN" dirty="0">
                <a:latin typeface="Times" pitchFamily="2" charset="0"/>
                <a:ea typeface="MS Mincho" panose="02020609040205080304" pitchFamily="49" charset="-128"/>
              </a:rPr>
              <a:t>Bloom!</a:t>
            </a:r>
          </a:p>
        </p:txBody>
      </p:sp>
      <p:pic>
        <p:nvPicPr>
          <p:cNvPr id="5" name="图片 4">
            <a:extLst>
              <a:ext uri="{FF2B5EF4-FFF2-40B4-BE49-F238E27FC236}">
                <a16:creationId xmlns:a16="http://schemas.microsoft.com/office/drawing/2014/main" id="{362344DA-E668-3940-B2FB-672C85A1DD02}"/>
              </a:ext>
            </a:extLst>
          </p:cNvPr>
          <p:cNvPicPr>
            <a:picLocks noChangeAspect="1"/>
          </p:cNvPicPr>
          <p:nvPr/>
        </p:nvPicPr>
        <p:blipFill>
          <a:blip r:embed="rId3"/>
          <a:stretch>
            <a:fillRect/>
          </a:stretch>
        </p:blipFill>
        <p:spPr>
          <a:xfrm>
            <a:off x="5045412" y="2359688"/>
            <a:ext cx="5772679" cy="3283211"/>
          </a:xfrm>
          <a:prstGeom prst="rect">
            <a:avLst/>
          </a:prstGeom>
        </p:spPr>
      </p:pic>
      <p:sp>
        <p:nvSpPr>
          <p:cNvPr id="6" name="文本框 5">
            <a:extLst>
              <a:ext uri="{FF2B5EF4-FFF2-40B4-BE49-F238E27FC236}">
                <a16:creationId xmlns:a16="http://schemas.microsoft.com/office/drawing/2014/main" id="{9CE09125-613B-644C-A42A-655414B246AA}"/>
              </a:ext>
            </a:extLst>
          </p:cNvPr>
          <p:cNvSpPr txBox="1"/>
          <p:nvPr/>
        </p:nvSpPr>
        <p:spPr>
          <a:xfrm>
            <a:off x="1508802" y="6415284"/>
            <a:ext cx="8236550" cy="646331"/>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Source</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 </a:t>
            </a:r>
            <a:r>
              <a:rPr kumimoji="1" lang="en" altLang="zh-CN" dirty="0">
                <a:latin typeface="Times New Roman" panose="02020603050405020304" pitchFamily="18" charset="0"/>
                <a:cs typeface="Times New Roman" panose="02020603050405020304" pitchFamily="18" charset="0"/>
              </a:rPr>
              <a:t>http://</a:t>
            </a:r>
            <a:r>
              <a:rPr kumimoji="1" lang="en" altLang="zh-CN" dirty="0" err="1">
                <a:latin typeface="Times New Roman" panose="02020603050405020304" pitchFamily="18" charset="0"/>
                <a:cs typeface="Times New Roman" panose="02020603050405020304" pitchFamily="18" charset="0"/>
              </a:rPr>
              <a:t>baijiahao.baidu.com</a:t>
            </a:r>
            <a:r>
              <a:rPr kumimoji="1" lang="en" altLang="zh-CN" dirty="0">
                <a:latin typeface="Times New Roman" panose="02020603050405020304" pitchFamily="18" charset="0"/>
                <a:cs typeface="Times New Roman" panose="02020603050405020304" pitchFamily="18" charset="0"/>
              </a:rPr>
              <a:t>/</a:t>
            </a:r>
            <a:r>
              <a:rPr kumimoji="1" lang="en" altLang="zh-CN" dirty="0" err="1">
                <a:latin typeface="Times New Roman" panose="02020603050405020304" pitchFamily="18" charset="0"/>
                <a:cs typeface="Times New Roman" panose="02020603050405020304" pitchFamily="18" charset="0"/>
              </a:rPr>
              <a:t>s?id</a:t>
            </a:r>
            <a:r>
              <a:rPr kumimoji="1" lang="en" altLang="zh-CN" dirty="0">
                <a:latin typeface="Times New Roman" panose="02020603050405020304" pitchFamily="18" charset="0"/>
                <a:cs typeface="Times New Roman" panose="02020603050405020304" pitchFamily="18" charset="0"/>
              </a:rPr>
              <a:t>=1601902434507700874&amp;wfr=</a:t>
            </a:r>
            <a:r>
              <a:rPr kumimoji="1" lang="en" altLang="zh-CN" dirty="0" err="1">
                <a:latin typeface="Times New Roman" panose="02020603050405020304" pitchFamily="18" charset="0"/>
                <a:cs typeface="Times New Roman" panose="02020603050405020304" pitchFamily="18" charset="0"/>
              </a:rPr>
              <a:t>spider&amp;for</a:t>
            </a:r>
            <a:r>
              <a:rPr kumimoji="1" lang="en" altLang="zh-CN" dirty="0">
                <a:latin typeface="Times New Roman" panose="02020603050405020304" pitchFamily="18" charset="0"/>
                <a:cs typeface="Times New Roman" panose="02020603050405020304" pitchFamily="18" charset="0"/>
              </a:rPr>
              <a:t>=pc </a:t>
            </a:r>
          </a:p>
          <a:p>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2455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5B0159-DC4F-E645-9BF7-9B478AE6ED72}"/>
              </a:ext>
            </a:extLst>
          </p:cNvPr>
          <p:cNvSpPr>
            <a:spLocks noGrp="1"/>
          </p:cNvSpPr>
          <p:nvPr>
            <p:ph type="title"/>
          </p:nvPr>
        </p:nvSpPr>
        <p:spPr/>
        <p:txBody>
          <a:bodyPr/>
          <a:lstStyle/>
          <a:p>
            <a:r>
              <a:rPr kumimoji="1" lang="en-US" altLang="zh-CN" dirty="0"/>
              <a:t>Our methods</a:t>
            </a:r>
            <a:endParaRPr kumimoji="1" lang="zh-CN" altLang="en-US" dirty="0"/>
          </a:p>
        </p:txBody>
      </p:sp>
      <p:sp>
        <p:nvSpPr>
          <p:cNvPr id="3" name="内容占位符 2">
            <a:extLst>
              <a:ext uri="{FF2B5EF4-FFF2-40B4-BE49-F238E27FC236}">
                <a16:creationId xmlns:a16="http://schemas.microsoft.com/office/drawing/2014/main" id="{D4194F32-4F29-6E4E-9D67-1E007BBDC192}"/>
              </a:ext>
            </a:extLst>
          </p:cNvPr>
          <p:cNvSpPr>
            <a:spLocks noGrp="1"/>
          </p:cNvSpPr>
          <p:nvPr>
            <p:ph idx="1"/>
          </p:nvPr>
        </p:nvSpPr>
        <p:spPr/>
        <p:txBody>
          <a:bodyPr/>
          <a:lstStyle/>
          <a:p>
            <a:r>
              <a:rPr kumimoji="1" lang="en-US" altLang="zh-CN" dirty="0" err="1"/>
              <a:t>CartoonGAN</a:t>
            </a:r>
            <a:r>
              <a:rPr kumimoji="1" lang="en-US" altLang="zh-CN" dirty="0"/>
              <a:t> </a:t>
            </a:r>
          </a:p>
          <a:p>
            <a:pPr lvl="1"/>
            <a:r>
              <a:rPr kumimoji="1" lang="en-US" altLang="zh-CN" sz="1600" dirty="0">
                <a:latin typeface="Times" pitchFamily="2" charset="0"/>
              </a:rPr>
              <a:t>Based on: </a:t>
            </a:r>
            <a:r>
              <a:rPr kumimoji="1" lang="en-US" altLang="zh-CN" sz="1600" dirty="0" err="1">
                <a:latin typeface="Times" pitchFamily="2" charset="0"/>
              </a:rPr>
              <a:t>CartoonGAN</a:t>
            </a:r>
            <a:r>
              <a:rPr kumimoji="1" lang="en-US" altLang="zh-CN" sz="1600" dirty="0">
                <a:latin typeface="Times" pitchFamily="2" charset="0"/>
              </a:rPr>
              <a:t>: Generative Adversarial Networks for Photo </a:t>
            </a:r>
            <a:r>
              <a:rPr kumimoji="1" lang="en-US" altLang="zh-CN" sz="1600" dirty="0" err="1">
                <a:latin typeface="Times" pitchFamily="2" charset="0"/>
              </a:rPr>
              <a:t>Cartoonization</a:t>
            </a:r>
            <a:r>
              <a:rPr kumimoji="1" lang="en-US" altLang="zh-CN" sz="1600" dirty="0">
                <a:latin typeface="Times" pitchFamily="2" charset="0"/>
              </a:rPr>
              <a:t>, Yang Chen, Yu-</a:t>
            </a:r>
            <a:r>
              <a:rPr kumimoji="1" lang="en-US" altLang="zh-CN" sz="1600" dirty="0" err="1">
                <a:latin typeface="Times" pitchFamily="2" charset="0"/>
              </a:rPr>
              <a:t>Kun</a:t>
            </a:r>
            <a:r>
              <a:rPr kumimoji="1" lang="en-US" altLang="zh-CN" sz="1600" dirty="0">
                <a:latin typeface="Times" pitchFamily="2" charset="0"/>
              </a:rPr>
              <a:t> Lai, Yong-</a:t>
            </a:r>
            <a:r>
              <a:rPr kumimoji="1" lang="en-US" altLang="zh-CN" sz="1600" dirty="0" err="1">
                <a:latin typeface="Times" pitchFamily="2" charset="0"/>
              </a:rPr>
              <a:t>Jin</a:t>
            </a:r>
            <a:r>
              <a:rPr kumimoji="1" lang="en-US" altLang="zh-CN" sz="1600" dirty="0">
                <a:latin typeface="Times" pitchFamily="2" charset="0"/>
              </a:rPr>
              <a:t> Liu, CVPR 2018</a:t>
            </a:r>
          </a:p>
          <a:p>
            <a:pPr lvl="1"/>
            <a:endParaRPr kumimoji="1" lang="zh-CN" altLang="en-US" dirty="0"/>
          </a:p>
        </p:txBody>
      </p:sp>
    </p:spTree>
    <p:extLst>
      <p:ext uri="{BB962C8B-B14F-4D97-AF65-F5344CB8AC3E}">
        <p14:creationId xmlns:p14="http://schemas.microsoft.com/office/powerpoint/2010/main" val="3462114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90D5AD-7AA9-5C40-B9C5-9A6D3C643A45}"/>
              </a:ext>
            </a:extLst>
          </p:cNvPr>
          <p:cNvSpPr>
            <a:spLocks noGrp="1"/>
          </p:cNvSpPr>
          <p:nvPr>
            <p:ph type="title"/>
          </p:nvPr>
        </p:nvSpPr>
        <p:spPr/>
        <p:txBody>
          <a:bodyPr/>
          <a:lstStyle/>
          <a:p>
            <a:r>
              <a:rPr kumimoji="1" lang="en-US" altLang="zh-CN" dirty="0"/>
              <a:t>Generator Network</a:t>
            </a:r>
            <a:endParaRPr kumimoji="1" lang="zh-CN" altLang="en-US" dirty="0"/>
          </a:p>
        </p:txBody>
      </p:sp>
      <p:sp>
        <p:nvSpPr>
          <p:cNvPr id="3" name="内容占位符 2">
            <a:extLst>
              <a:ext uri="{FF2B5EF4-FFF2-40B4-BE49-F238E27FC236}">
                <a16:creationId xmlns:a16="http://schemas.microsoft.com/office/drawing/2014/main" id="{75662176-CB13-DA4D-A3B1-BA2DEAF4DC92}"/>
              </a:ext>
            </a:extLst>
          </p:cNvPr>
          <p:cNvSpPr>
            <a:spLocks noGrp="1"/>
          </p:cNvSpPr>
          <p:nvPr>
            <p:ph idx="1"/>
          </p:nvPr>
        </p:nvSpPr>
        <p:spPr/>
        <p:txBody>
          <a:bodyPr/>
          <a:lstStyle/>
          <a:p>
            <a:endParaRPr kumimoji="1" lang="zh-CN" altLang="en-US" dirty="0"/>
          </a:p>
        </p:txBody>
      </p:sp>
      <p:pic>
        <p:nvPicPr>
          <p:cNvPr id="4" name="图片 3">
            <a:extLst>
              <a:ext uri="{FF2B5EF4-FFF2-40B4-BE49-F238E27FC236}">
                <a16:creationId xmlns:a16="http://schemas.microsoft.com/office/drawing/2014/main" id="{44B6D71C-F4E5-1D47-99E3-0A17436A5C5E}"/>
              </a:ext>
            </a:extLst>
          </p:cNvPr>
          <p:cNvPicPr>
            <a:picLocks noChangeAspect="1"/>
          </p:cNvPicPr>
          <p:nvPr/>
        </p:nvPicPr>
        <p:blipFill>
          <a:blip r:embed="rId3"/>
          <a:stretch>
            <a:fillRect/>
          </a:stretch>
        </p:blipFill>
        <p:spPr>
          <a:xfrm>
            <a:off x="0" y="1398973"/>
            <a:ext cx="12192000" cy="4060054"/>
          </a:xfrm>
          <a:prstGeom prst="rect">
            <a:avLst/>
          </a:prstGeom>
        </p:spPr>
      </p:pic>
    </p:spTree>
    <p:extLst>
      <p:ext uri="{BB962C8B-B14F-4D97-AF65-F5344CB8AC3E}">
        <p14:creationId xmlns:p14="http://schemas.microsoft.com/office/powerpoint/2010/main" val="42362979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5F42B2F-C183-7643-83E8-403F72C00028}"/>
              </a:ext>
            </a:extLst>
          </p:cNvPr>
          <p:cNvPicPr>
            <a:picLocks noChangeAspect="1"/>
          </p:cNvPicPr>
          <p:nvPr/>
        </p:nvPicPr>
        <p:blipFill>
          <a:blip r:embed="rId3"/>
          <a:stretch>
            <a:fillRect/>
          </a:stretch>
        </p:blipFill>
        <p:spPr>
          <a:xfrm>
            <a:off x="0" y="2038165"/>
            <a:ext cx="12192000" cy="2781670"/>
          </a:xfrm>
          <a:prstGeom prst="rect">
            <a:avLst/>
          </a:prstGeom>
        </p:spPr>
      </p:pic>
      <p:sp>
        <p:nvSpPr>
          <p:cNvPr id="2" name="标题 1">
            <a:extLst>
              <a:ext uri="{FF2B5EF4-FFF2-40B4-BE49-F238E27FC236}">
                <a16:creationId xmlns:a16="http://schemas.microsoft.com/office/drawing/2014/main" id="{3425B1D7-B530-6844-9A1E-B1B72AD46D13}"/>
              </a:ext>
            </a:extLst>
          </p:cNvPr>
          <p:cNvSpPr>
            <a:spLocks noGrp="1"/>
          </p:cNvSpPr>
          <p:nvPr>
            <p:ph type="title"/>
          </p:nvPr>
        </p:nvSpPr>
        <p:spPr/>
        <p:txBody>
          <a:bodyPr/>
          <a:lstStyle/>
          <a:p>
            <a:r>
              <a:rPr kumimoji="1" lang="en-US" altLang="zh-CN" dirty="0"/>
              <a:t>Discriminator Network</a:t>
            </a:r>
            <a:endParaRPr kumimoji="1" lang="zh-CN" altLang="en-US" dirty="0"/>
          </a:p>
        </p:txBody>
      </p:sp>
    </p:spTree>
    <p:extLst>
      <p:ext uri="{BB962C8B-B14F-4D97-AF65-F5344CB8AC3E}">
        <p14:creationId xmlns:p14="http://schemas.microsoft.com/office/powerpoint/2010/main" val="479700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47D068-17EB-CA4C-9C3F-640ED4EF86FF}"/>
              </a:ext>
            </a:extLst>
          </p:cNvPr>
          <p:cNvSpPr>
            <a:spLocks noGrp="1"/>
          </p:cNvSpPr>
          <p:nvPr>
            <p:ph type="title"/>
          </p:nvPr>
        </p:nvSpPr>
        <p:spPr/>
        <p:txBody>
          <a:bodyPr/>
          <a:lstStyle/>
          <a:p>
            <a:r>
              <a:rPr kumimoji="1" lang="en-US" altLang="zh-CN" dirty="0"/>
              <a:t>Loss Function</a:t>
            </a:r>
            <a:endParaRPr kumimoji="1" lang="zh-CN" altLang="en-US" dirty="0"/>
          </a:p>
        </p:txBody>
      </p:sp>
      <p:sp>
        <p:nvSpPr>
          <p:cNvPr id="3" name="内容占位符 2">
            <a:extLst>
              <a:ext uri="{FF2B5EF4-FFF2-40B4-BE49-F238E27FC236}">
                <a16:creationId xmlns:a16="http://schemas.microsoft.com/office/drawing/2014/main" id="{43697ED0-22FA-A144-9C9A-8608948CF8E4}"/>
              </a:ext>
            </a:extLst>
          </p:cNvPr>
          <p:cNvSpPr>
            <a:spLocks noGrp="1"/>
          </p:cNvSpPr>
          <p:nvPr>
            <p:ph idx="1"/>
          </p:nvPr>
        </p:nvSpPr>
        <p:spPr>
          <a:xfrm>
            <a:off x="838200" y="2081265"/>
            <a:ext cx="10515600" cy="4095697"/>
          </a:xfrm>
        </p:spPr>
        <p:txBody>
          <a:bodyPr>
            <a:normAutofit/>
          </a:bodyPr>
          <a:lstStyle/>
          <a:p>
            <a:endParaRPr lang="en" altLang="zh-CN" sz="3200" dirty="0">
              <a:latin typeface="Times New Roman" panose="02020603050405020304" pitchFamily="18" charset="0"/>
              <a:cs typeface="Times New Roman" panose="02020603050405020304" pitchFamily="18" charset="0"/>
            </a:endParaRPr>
          </a:p>
          <a:p>
            <a:r>
              <a:rPr lang="en" altLang="zh-CN" sz="3200" dirty="0">
                <a:latin typeface="Times New Roman" panose="02020603050405020304" pitchFamily="18" charset="0"/>
                <a:cs typeface="Times New Roman" panose="02020603050405020304" pitchFamily="18" charset="0"/>
              </a:rPr>
              <a:t>L(G,D) in Eq.(</a:t>
            </a:r>
            <a:r>
              <a:rPr lang="en" altLang="zh-CN" sz="3200" dirty="0">
                <a:solidFill>
                  <a:srgbClr val="FF0000"/>
                </a:solidFill>
                <a:latin typeface="Times New Roman" panose="02020603050405020304" pitchFamily="18" charset="0"/>
                <a:cs typeface="Times New Roman" panose="02020603050405020304" pitchFamily="18" charset="0"/>
              </a:rPr>
              <a:t>1</a:t>
            </a:r>
            <a:r>
              <a:rPr lang="en" altLang="zh-CN" sz="3200" dirty="0">
                <a:latin typeface="Times New Roman" panose="02020603050405020304" pitchFamily="18" charset="0"/>
                <a:cs typeface="Times New Roman" panose="02020603050405020304" pitchFamily="18" charset="0"/>
              </a:rPr>
              <a:t>) consists of two parts: </a:t>
            </a:r>
          </a:p>
          <a:p>
            <a:pPr lvl="1"/>
            <a:r>
              <a:rPr lang="en" altLang="zh-CN" sz="2800" dirty="0">
                <a:latin typeface="Times New Roman" panose="02020603050405020304" pitchFamily="18" charset="0"/>
                <a:cs typeface="Times New Roman" panose="02020603050405020304" pitchFamily="18" charset="0"/>
              </a:rPr>
              <a:t>The adversarial loss </a:t>
            </a:r>
            <a:r>
              <a:rPr lang="en" altLang="zh-CN" sz="2800" dirty="0" err="1">
                <a:latin typeface="Times New Roman" panose="02020603050405020304" pitchFamily="18" charset="0"/>
                <a:cs typeface="Times New Roman" panose="02020603050405020304" pitchFamily="18" charset="0"/>
              </a:rPr>
              <a:t>L</a:t>
            </a:r>
            <a:r>
              <a:rPr lang="en" altLang="zh-CN" sz="2800" baseline="-25000" dirty="0" err="1">
                <a:latin typeface="Times New Roman" panose="02020603050405020304" pitchFamily="18" charset="0"/>
                <a:cs typeface="Times New Roman" panose="02020603050405020304" pitchFamily="18" charset="0"/>
              </a:rPr>
              <a:t>adv</a:t>
            </a:r>
            <a:r>
              <a:rPr lang="en" altLang="zh-CN" sz="2800" baseline="-25000" dirty="0">
                <a:latin typeface="Times New Roman" panose="02020603050405020304" pitchFamily="18" charset="0"/>
                <a:cs typeface="Times New Roman" panose="02020603050405020304" pitchFamily="18" charset="0"/>
              </a:rPr>
              <a:t> </a:t>
            </a:r>
            <a:r>
              <a:rPr lang="en" altLang="zh-CN" sz="2800" dirty="0">
                <a:latin typeface="Times New Roman" panose="02020603050405020304" pitchFamily="18" charset="0"/>
                <a:cs typeface="Times New Roman" panose="02020603050405020304" pitchFamily="18" charset="0"/>
              </a:rPr>
              <a:t>(G, D) </a:t>
            </a:r>
          </a:p>
          <a:p>
            <a:pPr lvl="2"/>
            <a:r>
              <a:rPr lang="en" altLang="zh-CN" sz="2400" dirty="0">
                <a:latin typeface="Times New Roman" panose="02020603050405020304" pitchFamily="18" charset="0"/>
                <a:cs typeface="Times New Roman" panose="02020603050405020304" pitchFamily="18" charset="0"/>
              </a:rPr>
              <a:t>which drives the generator network to achieve the de- sired manifold transformation </a:t>
            </a:r>
          </a:p>
          <a:p>
            <a:pPr lvl="1"/>
            <a:r>
              <a:rPr lang="en" altLang="zh-CN" sz="2800" dirty="0">
                <a:latin typeface="Times New Roman" panose="02020603050405020304" pitchFamily="18" charset="0"/>
                <a:cs typeface="Times New Roman" panose="02020603050405020304" pitchFamily="18" charset="0"/>
              </a:rPr>
              <a:t>the content loss </a:t>
            </a:r>
            <a:r>
              <a:rPr lang="en" altLang="zh-CN" sz="2800" dirty="0" err="1">
                <a:latin typeface="Times New Roman" panose="02020603050405020304" pitchFamily="18" charset="0"/>
                <a:cs typeface="Times New Roman" panose="02020603050405020304" pitchFamily="18" charset="0"/>
              </a:rPr>
              <a:t>L</a:t>
            </a:r>
            <a:r>
              <a:rPr lang="en" altLang="zh-CN" sz="2800" baseline="-25000" dirty="0" err="1">
                <a:latin typeface="Times New Roman" panose="02020603050405020304" pitchFamily="18" charset="0"/>
                <a:cs typeface="Times New Roman" panose="02020603050405020304" pitchFamily="18" charset="0"/>
              </a:rPr>
              <a:t>con</a:t>
            </a:r>
            <a:r>
              <a:rPr lang="en" altLang="zh-CN" sz="2800" dirty="0">
                <a:latin typeface="Times New Roman" panose="02020603050405020304" pitchFamily="18" charset="0"/>
                <a:cs typeface="Times New Roman" panose="02020603050405020304" pitchFamily="18" charset="0"/>
              </a:rPr>
              <a:t>(G,D) </a:t>
            </a:r>
          </a:p>
          <a:p>
            <a:pPr lvl="2"/>
            <a:r>
              <a:rPr lang="en" altLang="zh-CN" sz="2400" dirty="0">
                <a:latin typeface="Times New Roman" panose="02020603050405020304" pitchFamily="18" charset="0"/>
                <a:cs typeface="Times New Roman" panose="02020603050405020304" pitchFamily="18" charset="0"/>
              </a:rPr>
              <a:t>which preserves the image content during cartoon stylization. </a:t>
            </a:r>
          </a:p>
          <a:p>
            <a:pPr lvl="2"/>
            <a:endParaRPr lang="en" altLang="zh-CN" sz="2400" dirty="0">
              <a:latin typeface="Times New Roman" panose="02020603050405020304" pitchFamily="18" charset="0"/>
              <a:cs typeface="Times New Roman" panose="02020603050405020304" pitchFamily="18" charset="0"/>
            </a:endParaRPr>
          </a:p>
          <a:p>
            <a:endParaRPr kumimoji="1" lang="zh-CN" altLang="en-US" sz="3200" dirty="0">
              <a:latin typeface="Times New Roman" panose="02020603050405020304" pitchFamily="18" charset="0"/>
              <a:cs typeface="Times New Roman" panose="02020603050405020304" pitchFamily="18" charset="0"/>
            </a:endParaRPr>
          </a:p>
        </p:txBody>
      </p:sp>
      <p:pic>
        <p:nvPicPr>
          <p:cNvPr id="4" name="内容占位符 3">
            <a:extLst>
              <a:ext uri="{FF2B5EF4-FFF2-40B4-BE49-F238E27FC236}">
                <a16:creationId xmlns:a16="http://schemas.microsoft.com/office/drawing/2014/main" id="{665302D8-E42B-CD4E-9EF8-4DD27D2DE74B}"/>
              </a:ext>
            </a:extLst>
          </p:cNvPr>
          <p:cNvPicPr>
            <a:picLocks noChangeAspect="1"/>
          </p:cNvPicPr>
          <p:nvPr/>
        </p:nvPicPr>
        <p:blipFill>
          <a:blip r:embed="rId3"/>
          <a:stretch>
            <a:fillRect/>
          </a:stretch>
        </p:blipFill>
        <p:spPr>
          <a:xfrm>
            <a:off x="1653109" y="1455172"/>
            <a:ext cx="7994828" cy="972344"/>
          </a:xfrm>
          <a:prstGeom prst="rect">
            <a:avLst/>
          </a:prstGeom>
        </p:spPr>
      </p:pic>
      <p:pic>
        <p:nvPicPr>
          <p:cNvPr id="5" name="图片 4">
            <a:extLst>
              <a:ext uri="{FF2B5EF4-FFF2-40B4-BE49-F238E27FC236}">
                <a16:creationId xmlns:a16="http://schemas.microsoft.com/office/drawing/2014/main" id="{18DDB12B-B87D-4040-9A57-AAB0B92FF1C2}"/>
              </a:ext>
            </a:extLst>
          </p:cNvPr>
          <p:cNvPicPr>
            <a:picLocks noChangeAspect="1"/>
          </p:cNvPicPr>
          <p:nvPr/>
        </p:nvPicPr>
        <p:blipFill>
          <a:blip r:embed="rId4"/>
          <a:stretch>
            <a:fillRect/>
          </a:stretch>
        </p:blipFill>
        <p:spPr>
          <a:xfrm>
            <a:off x="8951223" y="1584659"/>
            <a:ext cx="929543" cy="713370"/>
          </a:xfrm>
          <a:prstGeom prst="rect">
            <a:avLst/>
          </a:prstGeom>
        </p:spPr>
      </p:pic>
      <p:pic>
        <p:nvPicPr>
          <p:cNvPr id="6" name="图片 5">
            <a:extLst>
              <a:ext uri="{FF2B5EF4-FFF2-40B4-BE49-F238E27FC236}">
                <a16:creationId xmlns:a16="http://schemas.microsoft.com/office/drawing/2014/main" id="{F4487AAF-1E9D-4FE1-9429-0C5251003917}"/>
              </a:ext>
            </a:extLst>
          </p:cNvPr>
          <p:cNvPicPr>
            <a:picLocks noChangeAspect="1"/>
          </p:cNvPicPr>
          <p:nvPr/>
        </p:nvPicPr>
        <p:blipFill>
          <a:blip r:embed="rId5"/>
          <a:stretch>
            <a:fillRect/>
          </a:stretch>
        </p:blipFill>
        <p:spPr>
          <a:xfrm>
            <a:off x="2462469" y="5402828"/>
            <a:ext cx="7267062" cy="810838"/>
          </a:xfrm>
          <a:prstGeom prst="rect">
            <a:avLst/>
          </a:prstGeom>
        </p:spPr>
      </p:pic>
    </p:spTree>
    <p:extLst>
      <p:ext uri="{BB962C8B-B14F-4D97-AF65-F5344CB8AC3E}">
        <p14:creationId xmlns:p14="http://schemas.microsoft.com/office/powerpoint/2010/main" val="4284416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E9C1A6-915C-EF4E-B07B-D93AFCA815D2}"/>
              </a:ext>
            </a:extLst>
          </p:cNvPr>
          <p:cNvSpPr>
            <a:spLocks noGrp="1"/>
          </p:cNvSpPr>
          <p:nvPr>
            <p:ph type="title"/>
          </p:nvPr>
        </p:nvSpPr>
        <p:spPr/>
        <p:txBody>
          <a:bodyPr/>
          <a:lstStyle/>
          <a:p>
            <a:r>
              <a:rPr kumimoji="1" lang="en-US" altLang="zh-CN" dirty="0"/>
              <a:t>Edge Promotion</a:t>
            </a:r>
            <a:endParaRPr kumimoji="1" lang="zh-CN" altLang="en-US" dirty="0"/>
          </a:p>
        </p:txBody>
      </p:sp>
      <p:pic>
        <p:nvPicPr>
          <p:cNvPr id="3" name="图片 2">
            <a:extLst>
              <a:ext uri="{FF2B5EF4-FFF2-40B4-BE49-F238E27FC236}">
                <a16:creationId xmlns:a16="http://schemas.microsoft.com/office/drawing/2014/main" id="{9B74194C-3D58-4FE2-A50D-A29B18753F3E}"/>
              </a:ext>
            </a:extLst>
          </p:cNvPr>
          <p:cNvPicPr>
            <a:picLocks noChangeAspect="1"/>
          </p:cNvPicPr>
          <p:nvPr/>
        </p:nvPicPr>
        <p:blipFill>
          <a:blip r:embed="rId3"/>
          <a:stretch>
            <a:fillRect/>
          </a:stretch>
        </p:blipFill>
        <p:spPr>
          <a:xfrm>
            <a:off x="2444758" y="1549305"/>
            <a:ext cx="7302484" cy="3467195"/>
          </a:xfrm>
          <a:prstGeom prst="rect">
            <a:avLst/>
          </a:prstGeom>
        </p:spPr>
      </p:pic>
      <p:sp>
        <p:nvSpPr>
          <p:cNvPr id="6" name="文本框 5">
            <a:extLst>
              <a:ext uri="{FF2B5EF4-FFF2-40B4-BE49-F238E27FC236}">
                <a16:creationId xmlns:a16="http://schemas.microsoft.com/office/drawing/2014/main" id="{27C3C17B-9769-421A-9E90-BEAB4BC22027}"/>
              </a:ext>
            </a:extLst>
          </p:cNvPr>
          <p:cNvSpPr txBox="1"/>
          <p:nvPr/>
        </p:nvSpPr>
        <p:spPr>
          <a:xfrm>
            <a:off x="2057400" y="5145266"/>
            <a:ext cx="8077200" cy="1200329"/>
          </a:xfrm>
          <a:prstGeom prst="rect">
            <a:avLst/>
          </a:prstGeom>
          <a:noFill/>
        </p:spPr>
        <p:txBody>
          <a:bodyPr wrap="square" rtlCol="0">
            <a:spAutoFit/>
          </a:bodyPr>
          <a:lstStyle/>
          <a:p>
            <a:pPr marL="285750" indent="-285750">
              <a:buFont typeface="Wingdings" panose="05000000000000000000" pitchFamily="2" charset="2"/>
              <a:buChar char="l"/>
            </a:pPr>
            <a:r>
              <a:rPr lang="en-US" altLang="zh-CN" sz="2400" dirty="0">
                <a:latin typeface="Times New Roman" panose="02020603050405020304" pitchFamily="18" charset="0"/>
                <a:cs typeface="Times New Roman" panose="02020603050405020304" pitchFamily="18" charset="0"/>
              </a:rPr>
              <a:t>Detect edge pixels using a standard Canny edge detector</a:t>
            </a:r>
          </a:p>
          <a:p>
            <a:pPr marL="285750" indent="-285750">
              <a:buFont typeface="Wingdings" panose="05000000000000000000" pitchFamily="2" charset="2"/>
              <a:buChar char="l"/>
            </a:pPr>
            <a:r>
              <a:rPr lang="en-US" altLang="zh-CN" sz="2400" dirty="0">
                <a:latin typeface="Times New Roman" panose="02020603050405020304" pitchFamily="18" charset="0"/>
                <a:cs typeface="Times New Roman" panose="02020603050405020304" pitchFamily="18" charset="0"/>
              </a:rPr>
              <a:t>Dilate the edge regions</a:t>
            </a:r>
          </a:p>
          <a:p>
            <a:pPr marL="285750" indent="-285750">
              <a:buFont typeface="Wingdings" panose="05000000000000000000" pitchFamily="2" charset="2"/>
              <a:buChar char="l"/>
            </a:pPr>
            <a:r>
              <a:rPr lang="en-US" altLang="zh-CN" sz="2400" dirty="0">
                <a:latin typeface="Times New Roman" panose="02020603050405020304" pitchFamily="18" charset="0"/>
                <a:cs typeface="Times New Roman" panose="02020603050405020304" pitchFamily="18" charset="0"/>
              </a:rPr>
              <a:t>apply a Gaussian smoothing in the dilated edge regions</a:t>
            </a:r>
          </a:p>
        </p:txBody>
      </p:sp>
    </p:spTree>
    <p:extLst>
      <p:ext uri="{BB962C8B-B14F-4D97-AF65-F5344CB8AC3E}">
        <p14:creationId xmlns:p14="http://schemas.microsoft.com/office/powerpoint/2010/main" val="304466414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634</TotalTime>
  <Words>1898</Words>
  <Application>Microsoft Office PowerPoint</Application>
  <PresentationFormat>宽屏</PresentationFormat>
  <Paragraphs>150</Paragraphs>
  <Slides>22</Slides>
  <Notes>8</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22</vt:i4>
      </vt:variant>
    </vt:vector>
  </HeadingPairs>
  <TitlesOfParts>
    <vt:vector size="29" baseType="lpstr">
      <vt:lpstr>Kaiti SC</vt:lpstr>
      <vt:lpstr>等线</vt:lpstr>
      <vt:lpstr>Arial</vt:lpstr>
      <vt:lpstr>Times</vt:lpstr>
      <vt:lpstr>Times New Roman</vt:lpstr>
      <vt:lpstr>Wingdings</vt:lpstr>
      <vt:lpstr>Office 主题​​</vt:lpstr>
      <vt:lpstr>Image style transform</vt:lpstr>
      <vt:lpstr>Our Goal</vt:lpstr>
      <vt:lpstr>Related works</vt:lpstr>
      <vt:lpstr>Cel shading : Additional reading</vt:lpstr>
      <vt:lpstr>Our methods</vt:lpstr>
      <vt:lpstr>Generator Network</vt:lpstr>
      <vt:lpstr>Discriminator Network</vt:lpstr>
      <vt:lpstr>Loss Function</vt:lpstr>
      <vt:lpstr>Edge Promotion</vt:lpstr>
      <vt:lpstr>Adversarial loss Ladv (G, D) </vt:lpstr>
      <vt:lpstr>Content loss Lcon(G, D) </vt:lpstr>
      <vt:lpstr>Initialization phase </vt:lpstr>
      <vt:lpstr>Data</vt:lpstr>
      <vt:lpstr>Real-world dataset</vt:lpstr>
      <vt:lpstr>Cartoon images</vt:lpstr>
      <vt:lpstr>Illumination Change</vt:lpstr>
      <vt:lpstr>Illumination Change</vt:lpstr>
      <vt:lpstr>Result &amp; Discussion</vt:lpstr>
      <vt:lpstr>Result &amp; Discussion</vt:lpstr>
      <vt:lpstr>Result &amp; Discussion</vt:lpstr>
      <vt:lpstr>Reference</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style transform</dc:title>
  <dc:creator>邓 晨光</dc:creator>
  <cp:lastModifiedBy>Yer0857</cp:lastModifiedBy>
  <cp:revision>72</cp:revision>
  <dcterms:created xsi:type="dcterms:W3CDTF">2018-12-22T15:04:37Z</dcterms:created>
  <dcterms:modified xsi:type="dcterms:W3CDTF">2019-01-03T01:00:15Z</dcterms:modified>
</cp:coreProperties>
</file>